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4" r:id="rId3"/>
    <p:sldId id="269" r:id="rId4"/>
    <p:sldId id="257" r:id="rId5"/>
    <p:sldId id="260" r:id="rId6"/>
    <p:sldId id="261" r:id="rId7"/>
    <p:sldId id="258" r:id="rId8"/>
    <p:sldId id="259" r:id="rId9"/>
    <p:sldId id="265" r:id="rId10"/>
    <p:sldId id="266" r:id="rId11"/>
    <p:sldId id="267" r:id="rId12"/>
    <p:sldId id="268" r:id="rId13"/>
    <p:sldId id="263" r:id="rId14"/>
    <p:sldId id="262" r:id="rId15"/>
    <p:sldId id="274" r:id="rId16"/>
    <p:sldId id="276" r:id="rId17"/>
    <p:sldId id="270" r:id="rId18"/>
    <p:sldId id="271" r:id="rId19"/>
    <p:sldId id="272" r:id="rId20"/>
    <p:sldId id="273" r:id="rId21"/>
    <p:sldId id="275"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94660"/>
  </p:normalViewPr>
  <p:slideViewPr>
    <p:cSldViewPr>
      <p:cViewPr varScale="1">
        <p:scale>
          <a:sx n="82" d="100"/>
          <a:sy n="82" d="100"/>
        </p:scale>
        <p:origin x="-18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88B9B82-1982-4E2B-AE48-B9D5EA09892B}" type="datetimeFigureOut">
              <a:rPr lang="en-US" smtClean="0"/>
              <a:pPr/>
              <a:t>6/30/2010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D9111FA-71BC-456F-BE7D-84BD36AF947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727E6E63-DABF-4B90-B584-172A97FEBB81}" type="datetimeFigureOut">
              <a:rPr lang="en-US" smtClean="0"/>
              <a:pPr/>
              <a:t>6/30/2010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D5935C07-ACC1-424D-8AD5-1E1C28271A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A:  Mr. Smith purchased several</a:t>
            </a:r>
            <a:r>
              <a:rPr lang="en-US" baseline="0" dirty="0" smtClean="0"/>
              <a:t> life insurance policies totaling $150,000 when his children were young.  The policies have since been paid up and now have a cash surrender value of $34, 569.  The children are grown and his need for insurance has diminished.  Mr. Smith have the policies to Charity A and received an income tax deduction for the cash surrender value of the policy.</a:t>
            </a:r>
          </a:p>
          <a:p>
            <a:endParaRPr lang="en-US" dirty="0"/>
          </a:p>
        </p:txBody>
      </p:sp>
      <p:sp>
        <p:nvSpPr>
          <p:cNvPr id="4" name="Slide Number Placeholder 3"/>
          <p:cNvSpPr>
            <a:spLocks noGrp="1"/>
          </p:cNvSpPr>
          <p:nvPr>
            <p:ph type="sldNum" sz="quarter" idx="10"/>
          </p:nvPr>
        </p:nvSpPr>
        <p:spPr/>
        <p:txBody>
          <a:bodyPr/>
          <a:lstStyle/>
          <a:p>
            <a:fld id="{D5935C07-ACC1-424D-8AD5-1E1C28271AA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Mr. and Mrs. Brown, ages 68 and 73, donate $50,000 from their savings to Charity X for a gift annuity.  The couple, and then the surviving spouse, will receive annual payments of $3,550 quarterly for their lifetimes.  Of that amount, $614.15 is tax-free, and $2,935.85 is taxable income.  The Brown’s charitable deduction for the remainder interest is $27,513.23 and the expected return is $72,420.</a:t>
            </a:r>
            <a:endParaRPr lang="en-US" dirty="0"/>
          </a:p>
        </p:txBody>
      </p:sp>
      <p:sp>
        <p:nvSpPr>
          <p:cNvPr id="4" name="Slide Number Placeholder 3"/>
          <p:cNvSpPr>
            <a:spLocks noGrp="1"/>
          </p:cNvSpPr>
          <p:nvPr>
            <p:ph type="sldNum" sz="quarter" idx="10"/>
          </p:nvPr>
        </p:nvSpPr>
        <p:spPr/>
        <p:txBody>
          <a:bodyPr/>
          <a:lstStyle/>
          <a:p>
            <a:fld id="{D5935C07-ACC1-424D-8AD5-1E1C28271AAD}"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Mr. Green</a:t>
            </a:r>
            <a:r>
              <a:rPr lang="en-US" baseline="0" dirty="0" smtClean="0"/>
              <a:t> owns appreciated stock from the company for which he was a lifetime employee. He donates the stock to establish an annuity trust with a value at the time of the gift of $267,000, naming himself and his wife as lifetime beneficiaries.  The trust agreement provides for annual payments to the couple and then to the surviving spouse of $16,020 or 6%.  At the death of the surviving spouse, the remainder of the trust’s assets go to Charity D for the purposes designated by Mr. Green.</a:t>
            </a:r>
            <a:endParaRPr lang="en-US" dirty="0"/>
          </a:p>
        </p:txBody>
      </p:sp>
      <p:sp>
        <p:nvSpPr>
          <p:cNvPr id="4" name="Slide Number Placeholder 3"/>
          <p:cNvSpPr>
            <a:spLocks noGrp="1"/>
          </p:cNvSpPr>
          <p:nvPr>
            <p:ph type="sldNum" sz="quarter" idx="10"/>
          </p:nvPr>
        </p:nvSpPr>
        <p:spPr/>
        <p:txBody>
          <a:bodyPr/>
          <a:lstStyle/>
          <a:p>
            <a:fld id="{D5935C07-ACC1-424D-8AD5-1E1C28271AAD}"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0232DB-B7B7-4279-8156-D3DDCC055A1A}" type="datetimeFigureOut">
              <a:rPr lang="en-US" smtClean="0"/>
              <a:pPr/>
              <a:t>6/30/2010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232DB-B7B7-4279-8156-D3DDCC055A1A}" type="datetimeFigureOut">
              <a:rPr lang="en-US" smtClean="0"/>
              <a:pPr/>
              <a:t>6/30/2010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232DB-B7B7-4279-8156-D3DDCC055A1A}" type="datetimeFigureOut">
              <a:rPr lang="en-US" smtClean="0"/>
              <a:pPr/>
              <a:t>6/30/2010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232DB-B7B7-4279-8156-D3DDCC055A1A}" type="datetimeFigureOut">
              <a:rPr lang="en-US" smtClean="0"/>
              <a:pPr/>
              <a:t>6/30/2010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232DB-B7B7-4279-8156-D3DDCC055A1A}" type="datetimeFigureOut">
              <a:rPr lang="en-US" smtClean="0"/>
              <a:pPr/>
              <a:t>6/30/2010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32DB-B7B7-4279-8156-D3DDCC055A1A}" type="datetimeFigureOut">
              <a:rPr lang="en-US" smtClean="0"/>
              <a:pPr/>
              <a:t>6/30/2010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0232DB-B7B7-4279-8156-D3DDCC055A1A}" type="datetimeFigureOut">
              <a:rPr lang="en-US" smtClean="0"/>
              <a:pPr/>
              <a:t>6/30/2010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0232DB-B7B7-4279-8156-D3DDCC055A1A}" type="datetimeFigureOut">
              <a:rPr lang="en-US" smtClean="0"/>
              <a:pPr/>
              <a:t>6/30/2010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232DB-B7B7-4279-8156-D3DDCC055A1A}" type="datetimeFigureOut">
              <a:rPr lang="en-US" smtClean="0"/>
              <a:pPr/>
              <a:t>6/30/2010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232DB-B7B7-4279-8156-D3DDCC055A1A}" type="datetimeFigureOut">
              <a:rPr lang="en-US" smtClean="0"/>
              <a:pPr/>
              <a:t>6/30/2010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232DB-B7B7-4279-8156-D3DDCC055A1A}" type="datetimeFigureOut">
              <a:rPr lang="en-US" smtClean="0"/>
              <a:pPr/>
              <a:t>6/30/2010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9F641-ADC2-4661-9BD4-3B3DF3BCA9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232DB-B7B7-4279-8156-D3DDCC055A1A}" type="datetimeFigureOut">
              <a:rPr lang="en-US" smtClean="0"/>
              <a:pPr/>
              <a:t>6/30/2010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9F641-ADC2-4661-9BD4-3B3DF3BCA9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Planned Giving</a:t>
            </a:r>
            <a:endParaRPr lang="en-US" sz="8000" dirty="0"/>
          </a:p>
        </p:txBody>
      </p:sp>
      <p:sp>
        <p:nvSpPr>
          <p:cNvPr id="3" name="Subtitle 2"/>
          <p:cNvSpPr>
            <a:spLocks noGrp="1"/>
          </p:cNvSpPr>
          <p:nvPr>
            <p:ph type="subTitle" idx="1"/>
          </p:nvPr>
        </p:nvSpPr>
        <p:spPr/>
        <p:txBody>
          <a:bodyPr>
            <a:normAutofit fontScale="70000" lnSpcReduction="20000"/>
          </a:bodyPr>
          <a:lstStyle/>
          <a:p>
            <a:r>
              <a:rPr lang="en-US" dirty="0" smtClean="0"/>
              <a:t>Thomas P. Holland, Ph.D., Professor</a:t>
            </a:r>
          </a:p>
          <a:p>
            <a:r>
              <a:rPr lang="en-US" dirty="0" smtClean="0"/>
              <a:t>UGA Institute for Nonprofit Organizations</a:t>
            </a:r>
          </a:p>
          <a:p>
            <a:endParaRPr lang="en-US" dirty="0" smtClean="0"/>
          </a:p>
          <a:p>
            <a:r>
              <a:rPr lang="en-US" dirty="0" smtClean="0"/>
              <a:t>Kelly </a:t>
            </a:r>
            <a:r>
              <a:rPr lang="en-US" dirty="0" smtClean="0"/>
              <a:t> </a:t>
            </a:r>
            <a:r>
              <a:rPr lang="en-US" smtClean="0"/>
              <a:t>C. Holloway</a:t>
            </a:r>
            <a:r>
              <a:rPr lang="en-US" dirty="0" smtClean="0"/>
              <a:t>, Attorney</a:t>
            </a:r>
          </a:p>
          <a:p>
            <a:r>
              <a:rPr lang="en-US" dirty="0" smtClean="0"/>
              <a:t>Fortson, Bentley &amp; Griffin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things to listen for</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“I plan to offer the organization my house, but I need to live there until then.”</a:t>
            </a:r>
          </a:p>
          <a:p>
            <a:r>
              <a:rPr lang="en-US" dirty="0" smtClean="0"/>
              <a:t>“I’d like to sell this land, but the capital gains would kill me.”</a:t>
            </a:r>
          </a:p>
          <a:p>
            <a:r>
              <a:rPr lang="en-US" dirty="0" smtClean="0"/>
              <a:t>“I am in the process of selling (or closing) my business.”</a:t>
            </a:r>
          </a:p>
          <a:p>
            <a:r>
              <a:rPr lang="en-US" dirty="0" smtClean="0"/>
              <a:t>“I’m tired of the management hassles with this rental property, but I don’t want to give up the income.”</a:t>
            </a:r>
          </a:p>
          <a:p>
            <a:r>
              <a:rPr lang="en-US" dirty="0" smtClean="0"/>
              <a:t>“My C.D. and investment income has been awfully low lately.  I wish there were a way to increase the income.”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Gift and Estate Tax Rules</a:t>
            </a:r>
            <a:endParaRPr lang="en-US" dirty="0"/>
          </a:p>
        </p:txBody>
      </p:sp>
      <p:sp>
        <p:nvSpPr>
          <p:cNvPr id="3" name="Content Placeholder 2"/>
          <p:cNvSpPr>
            <a:spLocks noGrp="1"/>
          </p:cNvSpPr>
          <p:nvPr>
            <p:ph idx="1"/>
          </p:nvPr>
        </p:nvSpPr>
        <p:spPr/>
        <p:txBody>
          <a:bodyPr/>
          <a:lstStyle/>
          <a:p>
            <a:r>
              <a:rPr lang="en-US" dirty="0" smtClean="0"/>
              <a:t>Such taxes are termed “transfer taxes”</a:t>
            </a:r>
          </a:p>
          <a:p>
            <a:r>
              <a:rPr lang="en-US" dirty="0" smtClean="0"/>
              <a:t>Paid by the transferring party, not the recipient</a:t>
            </a:r>
          </a:p>
          <a:p>
            <a:r>
              <a:rPr lang="en-US" dirty="0" smtClean="0"/>
              <a:t>Rates vary depending on amount of money being transferred.</a:t>
            </a:r>
          </a:p>
          <a:p>
            <a:r>
              <a:rPr lang="en-US" dirty="0" smtClean="0"/>
              <a:t>Rules on rates and exemptions are repeatedly changed by Congress.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 Federal Gift and                Estate Tax Rules</a:t>
            </a:r>
            <a:endParaRPr lang="en-US" dirty="0"/>
          </a:p>
        </p:txBody>
      </p:sp>
      <p:sp>
        <p:nvSpPr>
          <p:cNvPr id="3" name="Content Placeholder 2"/>
          <p:cNvSpPr>
            <a:spLocks noGrp="1"/>
          </p:cNvSpPr>
          <p:nvPr>
            <p:ph idx="1"/>
          </p:nvPr>
        </p:nvSpPr>
        <p:spPr/>
        <p:txBody>
          <a:bodyPr/>
          <a:lstStyle/>
          <a:p>
            <a:r>
              <a:rPr lang="en-US" dirty="0" smtClean="0"/>
              <a:t>Gift tax paid on lifetime transfers</a:t>
            </a:r>
          </a:p>
          <a:p>
            <a:pPr lvl="1"/>
            <a:r>
              <a:rPr lang="en-US" dirty="0" smtClean="0"/>
              <a:t>Tax imposed on lifetime gifts over $13,000 per recipient per year</a:t>
            </a:r>
          </a:p>
          <a:p>
            <a:pPr lvl="1"/>
            <a:r>
              <a:rPr lang="en-US" dirty="0" smtClean="0"/>
              <a:t>If both spouses agree, a married couple and give up to $26,000 per year per recipient</a:t>
            </a:r>
          </a:p>
          <a:p>
            <a:r>
              <a:rPr lang="en-US" dirty="0" smtClean="0"/>
              <a:t>Estate tax paid at death</a:t>
            </a:r>
          </a:p>
          <a:p>
            <a:pPr lvl="1"/>
            <a:r>
              <a:rPr lang="en-US" dirty="0" smtClean="0"/>
              <a:t>Imposed on the value of all assets owned by the individual</a:t>
            </a:r>
          </a:p>
          <a:p>
            <a:pPr lvl="1"/>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Wills</a:t>
            </a:r>
            <a:endParaRPr lang="en-US" dirty="0"/>
          </a:p>
        </p:txBody>
      </p:sp>
      <p:sp>
        <p:nvSpPr>
          <p:cNvPr id="3" name="Content Placeholder 2"/>
          <p:cNvSpPr>
            <a:spLocks noGrp="1"/>
          </p:cNvSpPr>
          <p:nvPr>
            <p:ph idx="1"/>
          </p:nvPr>
        </p:nvSpPr>
        <p:spPr/>
        <p:txBody>
          <a:bodyPr/>
          <a:lstStyle/>
          <a:p>
            <a:r>
              <a:rPr lang="en-US" dirty="0" smtClean="0"/>
              <a:t>Easiest form of planned giving</a:t>
            </a:r>
          </a:p>
          <a:p>
            <a:r>
              <a:rPr lang="en-US" dirty="0" smtClean="0"/>
              <a:t>Ensure that assets will be transferred as person desires</a:t>
            </a:r>
          </a:p>
          <a:p>
            <a:r>
              <a:rPr lang="en-US" dirty="0" smtClean="0"/>
              <a:t>Provide for transferring assets with least amount of expenses and probate court involvement.</a:t>
            </a:r>
          </a:p>
          <a:p>
            <a:r>
              <a:rPr lang="en-US" dirty="0" smtClean="0"/>
              <a:t>Can save estate taxes but do not have any current tax advantages.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Beyond Wills</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Other options have present tax benefits.</a:t>
            </a:r>
          </a:p>
          <a:p>
            <a:pPr lvl="1"/>
            <a:r>
              <a:rPr lang="en-US" dirty="0" smtClean="0"/>
              <a:t>Life Insurance </a:t>
            </a:r>
          </a:p>
          <a:p>
            <a:pPr lvl="1"/>
            <a:r>
              <a:rPr lang="en-US" dirty="0" smtClean="0"/>
              <a:t>Retirement accounts</a:t>
            </a:r>
          </a:p>
          <a:p>
            <a:pPr lvl="1"/>
            <a:r>
              <a:rPr lang="en-US" dirty="0" smtClean="0"/>
              <a:t>Charitable Lead Trust</a:t>
            </a:r>
          </a:p>
          <a:p>
            <a:pPr lvl="1"/>
            <a:r>
              <a:rPr lang="en-US" dirty="0" smtClean="0"/>
              <a:t>Charitable Remainder Trust</a:t>
            </a:r>
          </a:p>
          <a:p>
            <a:pPr lvl="1"/>
            <a:r>
              <a:rPr lang="en-US" dirty="0" smtClean="0"/>
              <a:t>Charitable Gift Annuity</a:t>
            </a:r>
          </a:p>
          <a:p>
            <a:pPr lvl="1"/>
            <a:r>
              <a:rPr lang="en-US" dirty="0" smtClean="0"/>
              <a:t>Pooled Income Fund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Life insurance is part of one’s taxable estate unless nonprofit is identified as the beneficiary.</a:t>
            </a:r>
          </a:p>
          <a:p>
            <a:r>
              <a:rPr lang="en-US" dirty="0" smtClean="0"/>
              <a:t>Individual takes out policy on own life and pays premiums as specified in policy.</a:t>
            </a:r>
          </a:p>
          <a:p>
            <a:r>
              <a:rPr lang="en-US" dirty="0" smtClean="0"/>
              <a:t>For heirs, the payout is free from income taxes but not estate tax.</a:t>
            </a:r>
          </a:p>
          <a:p>
            <a:r>
              <a:rPr lang="en-US" dirty="0" smtClean="0"/>
              <a:t>Value of the charitable gift is the cash surrender value of policy (not the face value).</a:t>
            </a:r>
          </a:p>
          <a:p>
            <a:r>
              <a:rPr lang="en-US" dirty="0" smtClean="0"/>
              <a:t>For nonprofit, the payout is not taxed.</a:t>
            </a:r>
          </a:p>
          <a:p>
            <a:pPr lv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accounts</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Any retirement savings account (such as IRA, SEP IRA, 403b) must have a designated beneficiary.</a:t>
            </a:r>
          </a:p>
          <a:p>
            <a:r>
              <a:rPr lang="en-US" dirty="0" smtClean="0"/>
              <a:t>May be specified as family member or nonprofit organization.</a:t>
            </a:r>
          </a:p>
          <a:p>
            <a:r>
              <a:rPr lang="en-US" dirty="0" smtClean="0"/>
              <a:t>Payout to nonprofit is not taxed.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Pooled Income Fund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 puts capital (cash or investments) into a pooled fund, which invests it.</a:t>
            </a:r>
          </a:p>
          <a:p>
            <a:r>
              <a:rPr lang="en-US" dirty="0" smtClean="0"/>
              <a:t>Income returns to him/her for lifetime</a:t>
            </a:r>
          </a:p>
          <a:p>
            <a:r>
              <a:rPr lang="en-US" dirty="0" smtClean="0"/>
              <a:t>At death, capital goes to nonprofit</a:t>
            </a:r>
          </a:p>
          <a:p>
            <a:r>
              <a:rPr lang="en-US" dirty="0" smtClean="0"/>
              <a:t>Benefits</a:t>
            </a:r>
          </a:p>
          <a:p>
            <a:pPr lvl="1"/>
            <a:r>
              <a:rPr lang="en-US" dirty="0" smtClean="0"/>
              <a:t>Deferred gift to the nonprofit</a:t>
            </a:r>
          </a:p>
          <a:p>
            <a:pPr lvl="1"/>
            <a:r>
              <a:rPr lang="en-US" dirty="0" smtClean="0"/>
              <a:t>Avoid taxes on capital gains in fund</a:t>
            </a:r>
          </a:p>
          <a:p>
            <a:pPr lvl="1"/>
            <a:r>
              <a:rPr lang="en-US" dirty="0" smtClean="0"/>
              <a:t>Current charitable deduction</a:t>
            </a:r>
          </a:p>
          <a:p>
            <a:pPr lvl="1"/>
            <a:r>
              <a:rPr lang="en-US" dirty="0" smtClean="0"/>
              <a:t>Removes assets from the estate while retaining income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Gift Annuity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 gives capital to nonprofit, which opens an annuity</a:t>
            </a:r>
          </a:p>
          <a:p>
            <a:r>
              <a:rPr lang="en-US" dirty="0" smtClean="0"/>
              <a:t>Annuity provides income to person for lifetime</a:t>
            </a:r>
          </a:p>
          <a:p>
            <a:r>
              <a:rPr lang="en-US" dirty="0" smtClean="0"/>
              <a:t>At death remainder belongs to nonprofit</a:t>
            </a:r>
          </a:p>
          <a:p>
            <a:r>
              <a:rPr lang="en-US" dirty="0" smtClean="0"/>
              <a:t>Benefits</a:t>
            </a:r>
          </a:p>
          <a:p>
            <a:pPr lvl="1"/>
            <a:r>
              <a:rPr lang="en-US" dirty="0" smtClean="0"/>
              <a:t>Deferred gift to the nonprofit</a:t>
            </a:r>
          </a:p>
          <a:p>
            <a:pPr lvl="1"/>
            <a:r>
              <a:rPr lang="en-US" dirty="0" smtClean="0"/>
              <a:t>Allows charitable deduction to person on annual income taxes</a:t>
            </a:r>
          </a:p>
          <a:p>
            <a:pPr lvl="1"/>
            <a:r>
              <a:rPr lang="en-US" dirty="0" smtClean="0"/>
              <a:t>Removes assets from person’s estate while retaining income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Remainder Trust</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smtClean="0"/>
              <a:t>Person establishes a trust and puts assets (such as a business) into it.</a:t>
            </a:r>
          </a:p>
          <a:p>
            <a:r>
              <a:rPr lang="en-US" dirty="0" smtClean="0"/>
              <a:t>Trust sells the business; does not have to pay capital gains taxes, leaving full amount to be invested.</a:t>
            </a:r>
          </a:p>
          <a:p>
            <a:r>
              <a:rPr lang="en-US" dirty="0" smtClean="0"/>
              <a:t>The trust manages the assets and pays person percentage of value of trust  (called a </a:t>
            </a:r>
            <a:r>
              <a:rPr lang="en-US" dirty="0" err="1" smtClean="0"/>
              <a:t>Unitrust</a:t>
            </a:r>
            <a:r>
              <a:rPr lang="en-US" dirty="0" smtClean="0"/>
              <a:t>) or a fixed amount (annuity).</a:t>
            </a:r>
          </a:p>
          <a:p>
            <a:r>
              <a:rPr lang="en-US" dirty="0" smtClean="0"/>
              <a:t>After person’s death, the trust terminates and the assets go to the nonprofit.</a:t>
            </a:r>
          </a:p>
          <a:p>
            <a:r>
              <a:rPr lang="en-US" dirty="0" smtClean="0"/>
              <a:t>Benefits</a:t>
            </a:r>
          </a:p>
          <a:p>
            <a:pPr lvl="1"/>
            <a:r>
              <a:rPr lang="en-US" dirty="0" smtClean="0"/>
              <a:t>A secure source of income</a:t>
            </a:r>
          </a:p>
          <a:p>
            <a:pPr lvl="1"/>
            <a:r>
              <a:rPr lang="en-US" dirty="0" smtClean="0"/>
              <a:t>Deferred gift to the nonprofit</a:t>
            </a:r>
          </a:p>
          <a:p>
            <a:pPr lvl="1"/>
            <a:r>
              <a:rPr lang="en-US" dirty="0" smtClean="0"/>
              <a:t>Avoids capital gains taxes on the assets</a:t>
            </a:r>
          </a:p>
          <a:p>
            <a:pPr lvl="1"/>
            <a:r>
              <a:rPr lang="en-US" dirty="0" smtClean="0"/>
              <a:t>Provides current charitable deduction</a:t>
            </a:r>
          </a:p>
          <a:p>
            <a:pPr lvl="1"/>
            <a:r>
              <a:rPr lang="en-US" dirty="0" smtClean="0"/>
              <a:t>Removes assets from estate while retaining income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Planned Giving?</a:t>
            </a:r>
            <a:endParaRPr lang="en-US" dirty="0"/>
          </a:p>
        </p:txBody>
      </p:sp>
      <p:sp>
        <p:nvSpPr>
          <p:cNvPr id="3" name="Content Placeholder 2"/>
          <p:cNvSpPr>
            <a:spLocks noGrp="1"/>
          </p:cNvSpPr>
          <p:nvPr>
            <p:ph idx="1"/>
          </p:nvPr>
        </p:nvSpPr>
        <p:spPr/>
        <p:txBody>
          <a:bodyPr/>
          <a:lstStyle/>
          <a:p>
            <a:pPr>
              <a:buNone/>
            </a:pPr>
            <a:r>
              <a:rPr lang="en-US" dirty="0" smtClean="0"/>
              <a:t>     A planned gift is a donor’s commitment to contribute assets in such a way that the organization does not expect to have use of the donor’s gift until some time in the future.  Usually, the donor reserves use and enjoyment of the assets for a lifetime or a series of lifetimes (spouse or children).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Lead Trust</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Person creates a trust and puts capital into it.</a:t>
            </a:r>
          </a:p>
          <a:p>
            <a:r>
              <a:rPr lang="en-US" dirty="0" smtClean="0"/>
              <a:t>Trust provides predetermined amounts to the nonprofit or to the person each year.</a:t>
            </a:r>
          </a:p>
          <a:p>
            <a:r>
              <a:rPr lang="en-US" dirty="0" smtClean="0"/>
              <a:t>At time set by person, assets return to person to be used as s/he directs or may go to nonprofit.</a:t>
            </a:r>
          </a:p>
          <a:p>
            <a:r>
              <a:rPr lang="en-US" dirty="0" smtClean="0"/>
              <a:t>Benefits</a:t>
            </a:r>
          </a:p>
          <a:p>
            <a:pPr lvl="1"/>
            <a:r>
              <a:rPr lang="en-US" dirty="0" smtClean="0"/>
              <a:t>A portion of the gift will qualify for federal gift tax charitable deduction</a:t>
            </a:r>
          </a:p>
          <a:p>
            <a:pPr lvl="1"/>
            <a:r>
              <a:rPr lang="en-US" dirty="0" smtClean="0"/>
              <a:t>The charity will receive annual payments from the trust for a designated term of years.</a:t>
            </a:r>
          </a:p>
          <a:p>
            <a:pPr lvl="1"/>
            <a:r>
              <a:rPr lang="en-US" dirty="0" smtClean="0"/>
              <a:t>The beneficiaries of the trust will receive all of the trust’s assets when the trust terminates.</a:t>
            </a:r>
          </a:p>
          <a:p>
            <a:pPr lvl="1"/>
            <a:r>
              <a:rPr lang="en-US" dirty="0" smtClean="0"/>
              <a:t>The growth of asset value during the term of the trust goes to beneficiaries free of gift or estate tax.</a:t>
            </a:r>
          </a:p>
          <a:p>
            <a:pPr lvl="1"/>
            <a:r>
              <a:rPr lang="en-US" dirty="0" smtClean="0"/>
              <a:t>Provides support to the designated charity.</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Do not try this at home</a:t>
            </a:r>
            <a:br>
              <a:rPr lang="en-US" dirty="0" smtClean="0"/>
            </a:br>
            <a:r>
              <a:rPr lang="en-US" dirty="0" smtClean="0"/>
              <a:t>Get expert advice</a:t>
            </a:r>
            <a:endParaRPr lang="en-US" dirty="0"/>
          </a:p>
        </p:txBody>
      </p:sp>
      <p:sp>
        <p:nvSpPr>
          <p:cNvPr id="3" name="Content Placeholder 2"/>
          <p:cNvSpPr>
            <a:spLocks noGrp="1"/>
          </p:cNvSpPr>
          <p:nvPr>
            <p:ph idx="1"/>
          </p:nvPr>
        </p:nvSpPr>
        <p:spPr>
          <a:xfrm>
            <a:off x="457200" y="2362200"/>
            <a:ext cx="8229600" cy="4267200"/>
          </a:xfrm>
        </p:spPr>
        <p:txBody>
          <a:bodyPr/>
          <a:lstStyle/>
          <a:p>
            <a:pPr>
              <a:buNone/>
            </a:pPr>
            <a:r>
              <a:rPr lang="en-US" dirty="0" smtClean="0"/>
              <a:t>	When person is interested in setting up any sort of deferred </a:t>
            </a:r>
            <a:r>
              <a:rPr lang="en-US" smtClean="0"/>
              <a:t>gift plan, </a:t>
            </a:r>
            <a:r>
              <a:rPr lang="en-US" dirty="0" smtClean="0"/>
              <a:t>encourage him/her to get advice and counsel from experts.</a:t>
            </a:r>
          </a:p>
          <a:p>
            <a:pPr lvl="1"/>
            <a:r>
              <a:rPr lang="en-US" dirty="0" smtClean="0"/>
              <a:t>Estate planners</a:t>
            </a:r>
          </a:p>
          <a:p>
            <a:pPr lvl="1"/>
            <a:r>
              <a:rPr lang="en-US" dirty="0" smtClean="0"/>
              <a:t>Tax planning specialists</a:t>
            </a:r>
          </a:p>
          <a:p>
            <a:pPr lvl="1"/>
            <a:r>
              <a:rPr lang="en-US" dirty="0" smtClean="0"/>
              <a:t>Legal help with setting up trusts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Gifts</a:t>
            </a:r>
            <a:endParaRPr lang="en-US" dirty="0"/>
          </a:p>
        </p:txBody>
      </p:sp>
      <p:sp>
        <p:nvSpPr>
          <p:cNvPr id="3" name="Content Placeholder 2"/>
          <p:cNvSpPr>
            <a:spLocks noGrp="1"/>
          </p:cNvSpPr>
          <p:nvPr>
            <p:ph idx="1"/>
          </p:nvPr>
        </p:nvSpPr>
        <p:spPr/>
        <p:txBody>
          <a:bodyPr/>
          <a:lstStyle/>
          <a:p>
            <a:r>
              <a:rPr lang="en-US" dirty="0" smtClean="0"/>
              <a:t>Current</a:t>
            </a:r>
          </a:p>
          <a:p>
            <a:pPr lvl="1"/>
            <a:r>
              <a:rPr lang="en-US" dirty="0" smtClean="0"/>
              <a:t>Annual campaigns</a:t>
            </a:r>
          </a:p>
          <a:p>
            <a:pPr lvl="1"/>
            <a:r>
              <a:rPr lang="en-US" dirty="0" smtClean="0"/>
              <a:t>Major gifts</a:t>
            </a:r>
          </a:p>
          <a:p>
            <a:pPr lvl="1"/>
            <a:r>
              <a:rPr lang="en-US" dirty="0" smtClean="0"/>
              <a:t>Capital campaigns</a:t>
            </a:r>
          </a:p>
          <a:p>
            <a:r>
              <a:rPr lang="en-US" dirty="0" smtClean="0"/>
              <a:t>Deferred, planned</a:t>
            </a:r>
          </a:p>
          <a:p>
            <a:pPr lvl="1"/>
            <a:r>
              <a:rPr lang="en-US" dirty="0" smtClean="0"/>
              <a:t>Bequests</a:t>
            </a:r>
          </a:p>
          <a:p>
            <a:pPr lvl="1"/>
            <a:r>
              <a:rPr lang="en-US" dirty="0" smtClean="0"/>
              <a:t>Life Income gifts through trusts or annuities</a:t>
            </a:r>
          </a:p>
          <a:p>
            <a:pPr lvl="1">
              <a:buNone/>
            </a:pPr>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Planned Giving in Context of Fundraising</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Annual campaigns identify regular and more generous givers.</a:t>
            </a:r>
          </a:p>
          <a:p>
            <a:r>
              <a:rPr lang="en-US" dirty="0" smtClean="0"/>
              <a:t>All must be encouraged to upgrade, especially more generous givers.</a:t>
            </a:r>
          </a:p>
          <a:p>
            <a:r>
              <a:rPr lang="en-US" dirty="0" smtClean="0"/>
              <a:t>Building relationships with individual attention is essential for upgrading.</a:t>
            </a:r>
          </a:p>
          <a:p>
            <a:r>
              <a:rPr lang="en-US" dirty="0" smtClean="0"/>
              <a:t>This will allow you to become familiar with the interests of each of them.</a:t>
            </a:r>
          </a:p>
          <a:p>
            <a:r>
              <a:rPr lang="en-US" dirty="0" smtClean="0"/>
              <a:t>Tailor asks to their interests.</a:t>
            </a:r>
          </a:p>
          <a:p>
            <a:r>
              <a:rPr lang="en-US" dirty="0" smtClean="0"/>
              <a:t>Thank them often for their gifts.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Gifts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Build on annual gifts but seek larger amounts</a:t>
            </a:r>
          </a:p>
          <a:p>
            <a:r>
              <a:rPr lang="en-US" dirty="0" smtClean="0"/>
              <a:t>Small number of givers will provide most funds</a:t>
            </a:r>
          </a:p>
          <a:p>
            <a:r>
              <a:rPr lang="en-US" dirty="0" smtClean="0"/>
              <a:t>Seeking major gifts is most cost-effective way to fundraising</a:t>
            </a:r>
          </a:p>
          <a:p>
            <a:r>
              <a:rPr lang="en-US" dirty="0" smtClean="0"/>
              <a:t>May be used for</a:t>
            </a:r>
          </a:p>
          <a:p>
            <a:pPr lvl="1"/>
            <a:r>
              <a:rPr lang="en-US" dirty="0" smtClean="0"/>
              <a:t>New or expanded programs</a:t>
            </a:r>
          </a:p>
          <a:p>
            <a:pPr lvl="1"/>
            <a:r>
              <a:rPr lang="en-US" dirty="0" smtClean="0"/>
              <a:t>Capital for buildings or equipment</a:t>
            </a:r>
          </a:p>
          <a:p>
            <a:pPr lvl="1"/>
            <a:r>
              <a:rPr lang="en-US" dirty="0" smtClean="0"/>
              <a:t>Endowments</a:t>
            </a:r>
          </a:p>
          <a:p>
            <a:pPr lvl="1"/>
            <a:r>
              <a:rPr lang="en-US" dirty="0" smtClean="0"/>
              <a:t>Sponsorship of special need or activity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Major Gifts</a:t>
            </a:r>
            <a:endParaRPr lang="en-US" dirty="0"/>
          </a:p>
        </p:txBody>
      </p:sp>
      <p:sp>
        <p:nvSpPr>
          <p:cNvPr id="3" name="Content Placeholder 2"/>
          <p:cNvSpPr>
            <a:spLocks noGrp="1"/>
          </p:cNvSpPr>
          <p:nvPr>
            <p:ph idx="1"/>
          </p:nvPr>
        </p:nvSpPr>
        <p:spPr/>
        <p:txBody>
          <a:bodyPr/>
          <a:lstStyle/>
          <a:p>
            <a:r>
              <a:rPr lang="en-US" dirty="0" smtClean="0"/>
              <a:t>Usually come from person’s assets (savings) rather than his/her current income</a:t>
            </a:r>
          </a:p>
          <a:p>
            <a:r>
              <a:rPr lang="en-US" dirty="0" smtClean="0"/>
              <a:t>Gifts go to organization’s assets rather than its current operations.</a:t>
            </a:r>
          </a:p>
          <a:p>
            <a:r>
              <a:rPr lang="en-US" dirty="0" smtClean="0"/>
              <a:t>Require extensive personal cultivation, deep understanding of givers’ interests and styles.</a:t>
            </a:r>
          </a:p>
          <a:p>
            <a:r>
              <a:rPr lang="en-US" dirty="0" smtClean="0"/>
              <a:t>Take years to develop.  No shortcuts.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Individualized Attention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Engage generous givers with participation in identifying organization’s long-term needs.</a:t>
            </a:r>
          </a:p>
          <a:p>
            <a:r>
              <a:rPr lang="en-US" dirty="0" smtClean="0"/>
              <a:t>Look for aspects of those needs that closely match givers’ interests.</a:t>
            </a:r>
          </a:p>
          <a:p>
            <a:r>
              <a:rPr lang="en-US" dirty="0" smtClean="0"/>
              <a:t>Ask and thank.   Ask and thank.</a:t>
            </a:r>
          </a:p>
          <a:p>
            <a:r>
              <a:rPr lang="en-US" dirty="0" smtClean="0"/>
              <a:t>In time, you will establish a close and trusting relationship with each individual giver.</a:t>
            </a:r>
          </a:p>
          <a:p>
            <a:r>
              <a:rPr lang="en-US" dirty="0" smtClean="0"/>
              <a:t>Include general mention of planned giving in those conversations.</a:t>
            </a:r>
          </a:p>
          <a:p>
            <a:r>
              <a:rPr lang="en-US" dirty="0" smtClean="0"/>
              <a:t>At appropriate time, ask individual about his/her interest in planned giving.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about Planned Giving</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Older and wealthier people usually have wills and are already thinking about disposal of their estates.</a:t>
            </a:r>
          </a:p>
          <a:p>
            <a:r>
              <a:rPr lang="en-US" dirty="0" smtClean="0"/>
              <a:t>Many hope they can leave some of their money to do good (beyond just enriching their children).</a:t>
            </a:r>
          </a:p>
          <a:p>
            <a:r>
              <a:rPr lang="en-US" dirty="0" smtClean="0"/>
              <a:t>If they have already been generous to your organization, an easy step is to think about including it in their estate plans.</a:t>
            </a:r>
          </a:p>
          <a:p>
            <a:r>
              <a:rPr lang="en-US" dirty="0" smtClean="0"/>
              <a:t>“I hope you will consider this organization in your plans for your estate. Wouldn’t you like to leave a legacy here?”</a:t>
            </a:r>
          </a:p>
          <a:p>
            <a:r>
              <a:rPr lang="en-US" dirty="0" smtClean="0"/>
              <a:t>Their response will tell you how to proceed.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for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can’t give at the leadership level.  My only asset is a family business that produces relatively little cash. I want to pass it along to my children in a few years when I retire.”</a:t>
            </a:r>
          </a:p>
          <a:p>
            <a:r>
              <a:rPr lang="en-US" dirty="0" smtClean="0"/>
              <a:t>“I never realized how burdensome inheritance and estate taxes could be.”</a:t>
            </a:r>
          </a:p>
          <a:p>
            <a:r>
              <a:rPr lang="en-US" dirty="0" smtClean="0"/>
              <a:t>“I can’t give you anything now, but I’m in the process of revising my will.”</a:t>
            </a:r>
          </a:p>
          <a:p>
            <a:r>
              <a:rPr lang="en-US" dirty="0" smtClean="0"/>
              <a:t>“I’ve got all this appreciated stock that doesn’t provide much income.</a:t>
            </a:r>
          </a:p>
          <a:p>
            <a:r>
              <a:rPr lang="en-US" dirty="0" smtClean="0"/>
              <a:t>“Is there any way to get a tax deduction now but keep the income into the future?”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1518</Words>
  <Application>Microsoft Office PowerPoint</Application>
  <PresentationFormat>On-screen Show (4:3)</PresentationFormat>
  <Paragraphs>146</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Planned Giving</vt:lpstr>
      <vt:lpstr>What is Planned Giving?</vt:lpstr>
      <vt:lpstr>Types of Gifts</vt:lpstr>
      <vt:lpstr>Planned Giving in Context of Fundraising</vt:lpstr>
      <vt:lpstr>Major Gifts</vt:lpstr>
      <vt:lpstr>More on Major Gifts</vt:lpstr>
      <vt:lpstr>Individualized Attention</vt:lpstr>
      <vt:lpstr>Talking about Planned Giving</vt:lpstr>
      <vt:lpstr>Listen for</vt:lpstr>
      <vt:lpstr>More things to listen for</vt:lpstr>
      <vt:lpstr>Federal Gift and Estate Tax Rules</vt:lpstr>
      <vt:lpstr>More on Federal Gift and                Estate Tax Rules</vt:lpstr>
      <vt:lpstr>Wills</vt:lpstr>
      <vt:lpstr>Options Beyond Wills</vt:lpstr>
      <vt:lpstr>Life Insurance</vt:lpstr>
      <vt:lpstr>Retirement accounts</vt:lpstr>
      <vt:lpstr>Pooled Income Fund</vt:lpstr>
      <vt:lpstr>Charitable Gift Annuity</vt:lpstr>
      <vt:lpstr>Charitable Remainder Trust</vt:lpstr>
      <vt:lpstr>Charitable Lead Trust</vt:lpstr>
      <vt:lpstr>Do not try this at home Get expert advice</vt:lpstr>
    </vt:vector>
  </TitlesOfParts>
  <Company>SSW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Planned Giving</dc:title>
  <dc:creator>sswxp</dc:creator>
  <cp:lastModifiedBy>sswxp</cp:lastModifiedBy>
  <cp:revision>39</cp:revision>
  <dcterms:created xsi:type="dcterms:W3CDTF">2010-05-06T17:03:31Z</dcterms:created>
  <dcterms:modified xsi:type="dcterms:W3CDTF">2010-06-30T14:26:27Z</dcterms:modified>
</cp:coreProperties>
</file>