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300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313" r:id="rId22"/>
    <p:sldId id="314" r:id="rId23"/>
    <p:sldId id="285" r:id="rId24"/>
    <p:sldId id="281" r:id="rId25"/>
    <p:sldId id="322" r:id="rId26"/>
    <p:sldId id="283" r:id="rId27"/>
    <p:sldId id="278" r:id="rId28"/>
    <p:sldId id="301" r:id="rId29"/>
    <p:sldId id="279" r:id="rId30"/>
    <p:sldId id="304" r:id="rId31"/>
    <p:sldId id="286" r:id="rId32"/>
    <p:sldId id="290" r:id="rId33"/>
    <p:sldId id="287" r:id="rId34"/>
    <p:sldId id="288" r:id="rId35"/>
    <p:sldId id="289" r:id="rId36"/>
    <p:sldId id="292" r:id="rId37"/>
    <p:sldId id="291" r:id="rId38"/>
    <p:sldId id="294" r:id="rId39"/>
    <p:sldId id="295" r:id="rId40"/>
    <p:sldId id="296" r:id="rId4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3238-FFFE-45AF-91C9-7DAEAC13A91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AC35F-922E-42CB-9631-5179D0EFB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6D558-B04F-40E8-AE7F-9790C4BD0B8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57392-FB10-46DD-B544-C37AF7E51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2C189-2A78-445C-9395-A377EC49F06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24BE7-683A-41E5-9B46-07D15ED8673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D9F4E2-F192-4B32-97C1-B08281BDFFD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F27A40-79DE-45A6-BAFE-342FBD7FF99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E450F7-A0CD-4044-94E3-11822339ED9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078DA-8AFD-4F20-8C17-1B6A8AEFC90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A7AD31-A447-4D4C-9923-8442E457740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7E3ED-A211-4010-9EDF-976301DFAA2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3346-89BE-4756-9B5C-02FB8F6474E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9916-9F20-40B0-BCE1-C03C20BB7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Fundraising, Part II:</a:t>
            </a:r>
            <a:br>
              <a:rPr lang="en-US" dirty="0" smtClean="0"/>
            </a:br>
            <a:r>
              <a:rPr lang="en-US" sz="5300" dirty="0" smtClean="0"/>
              <a:t>Individual Solicitations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P. Holland, Ph.D.</a:t>
            </a:r>
          </a:p>
          <a:p>
            <a:r>
              <a:rPr lang="en-US" dirty="0" smtClean="0"/>
              <a:t>Institute for Nonprofit Organizations</a:t>
            </a:r>
          </a:p>
          <a:p>
            <a:r>
              <a:rPr lang="en-US" dirty="0" smtClean="0"/>
              <a:t>University of Georgia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Relationships are Primary </a:t>
            </a:r>
            <a:br>
              <a:rPr lang="en-US" sz="4000" smtClean="0"/>
            </a:br>
            <a:r>
              <a:rPr lang="en-US" sz="4000" smtClean="0"/>
              <a:t>for Any Approach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Begin with friends, volunteers, former users of services, alumni, and any others with history of engagement with your organization.</a:t>
            </a:r>
          </a:p>
          <a:p>
            <a:r>
              <a:rPr lang="en-US" sz="2400" b="1" smtClean="0"/>
              <a:t>Do not waste time or money buying lists from vendors. You won’t raise money by calling or writing to people who don’t already know you     or the organization.</a:t>
            </a:r>
          </a:p>
          <a:p>
            <a:r>
              <a:rPr lang="en-US" sz="2400" b="1" smtClean="0"/>
              <a:t>There is no substitute for relationships.</a:t>
            </a:r>
          </a:p>
          <a:p>
            <a:r>
              <a:rPr lang="en-US" sz="2400" b="1" smtClean="0"/>
              <a:t>Share your excitement and satisfaction with others. </a:t>
            </a:r>
          </a:p>
          <a:p>
            <a:r>
              <a:rPr lang="en-US" sz="2400" b="1" smtClean="0"/>
              <a:t>Invite them to participate in ways that interest them, and listen to their responses.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The Board and Senior Staff Develop Friends into Sponsors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Board identifies priorities for new funding.</a:t>
            </a:r>
          </a:p>
          <a:p>
            <a:r>
              <a:rPr lang="en-US" sz="2400" b="1" smtClean="0"/>
              <a:t>It demonstrates commitment by 100% giving.</a:t>
            </a:r>
          </a:p>
          <a:p>
            <a:r>
              <a:rPr lang="en-US" sz="2400" b="1" smtClean="0"/>
              <a:t>Members and staff share enthusiasm with friends.</a:t>
            </a:r>
          </a:p>
          <a:p>
            <a:r>
              <a:rPr lang="en-US" sz="2400" b="1" smtClean="0"/>
              <a:t>Invite them to get acquainted with organization.</a:t>
            </a:r>
          </a:p>
          <a:p>
            <a:r>
              <a:rPr lang="en-US" sz="2400" b="1" smtClean="0"/>
              <a:t>Host special events to showcase projects.</a:t>
            </a:r>
          </a:p>
          <a:p>
            <a:r>
              <a:rPr lang="en-US" sz="2400" b="1" smtClean="0"/>
              <a:t>Ask friend for support for aspect of interest or introduce to Executive or Chairperson for the ask.</a:t>
            </a:r>
          </a:p>
          <a:p>
            <a:r>
              <a:rPr lang="en-US" sz="2400" b="1" smtClean="0"/>
              <a:t>Follow up with appropriate thanks.</a:t>
            </a:r>
          </a:p>
          <a:p>
            <a:r>
              <a:rPr lang="en-US" sz="2400" b="1" smtClean="0"/>
              <a:t>Staff supports board in these efforts, rather than doing it for them.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PREREQUISITE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If your board is not taking leadership in fundraising, the FIRST task is to solve that problem.</a:t>
            </a:r>
          </a:p>
          <a:p>
            <a:r>
              <a:rPr lang="en-US" sz="2800" smtClean="0"/>
              <a:t>Willingness to learn and try are the beginning steps.     Skill comes with practice.</a:t>
            </a:r>
          </a:p>
          <a:p>
            <a:r>
              <a:rPr lang="en-US" sz="2800" smtClean="0"/>
              <a:t>Everything else depends on this foundation.</a:t>
            </a:r>
          </a:p>
          <a:p>
            <a:r>
              <a:rPr lang="en-US" sz="2800" smtClean="0"/>
              <a:t>Everybody must be involved in some way.</a:t>
            </a:r>
          </a:p>
          <a:p>
            <a:r>
              <a:rPr lang="en-US" sz="2800" smtClean="0"/>
              <a:t>No excuses allowed.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smtClean="0"/>
              <a:t>Common Excuses: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400" b="1" smtClean="0"/>
              <a:t>I’ll do anything but raise money.</a:t>
            </a:r>
          </a:p>
          <a:p>
            <a:r>
              <a:rPr lang="en-US" sz="2400" b="1" smtClean="0"/>
              <a:t>Nobody ever said raising money was part of being on this board. </a:t>
            </a:r>
            <a:r>
              <a:rPr lang="en-US" sz="2400" b="1" smtClean="0">
                <a:solidFill>
                  <a:srgbClr val="FF3300"/>
                </a:solidFill>
              </a:rPr>
              <a:t>(problem with nominating committee)</a:t>
            </a:r>
          </a:p>
          <a:p>
            <a:r>
              <a:rPr lang="en-US" sz="2400" b="1" smtClean="0"/>
              <a:t>We deal with substantive issues, not with raising money. </a:t>
            </a:r>
            <a:r>
              <a:rPr lang="en-US" sz="2400" b="1" smtClean="0">
                <a:solidFill>
                  <a:srgbClr val="FF3300"/>
                </a:solidFill>
              </a:rPr>
              <a:t>(what is more vital to organization’s survival?)</a:t>
            </a:r>
          </a:p>
          <a:p>
            <a:r>
              <a:rPr lang="en-US" sz="2400" b="1" smtClean="0"/>
              <a:t>I’m too busy. </a:t>
            </a:r>
            <a:r>
              <a:rPr lang="en-US" sz="2400" b="1" smtClean="0">
                <a:solidFill>
                  <a:srgbClr val="FF3300"/>
                </a:solidFill>
              </a:rPr>
              <a:t>(commitment?)</a:t>
            </a:r>
          </a:p>
          <a:p>
            <a:r>
              <a:rPr lang="en-US" sz="2400" b="1" smtClean="0"/>
              <a:t>I don’t want to ask my friends for money.</a:t>
            </a:r>
          </a:p>
          <a:p>
            <a:r>
              <a:rPr lang="en-US" sz="2400" b="1" smtClean="0"/>
              <a:t>I can’t stand being turned down.</a:t>
            </a:r>
          </a:p>
          <a:p>
            <a:r>
              <a:rPr lang="en-US" sz="2400" b="1" smtClean="0"/>
              <a:t>I’m just not good at that sort of thing.</a:t>
            </a:r>
          </a:p>
          <a:p>
            <a:r>
              <a:rPr lang="en-US" sz="2400" b="1" smtClean="0"/>
              <a:t>I’ll get around to that later </a:t>
            </a:r>
            <a:r>
              <a:rPr lang="en-US" sz="2400" b="1" smtClean="0">
                <a:solidFill>
                  <a:srgbClr val="FF3300"/>
                </a:solidFill>
              </a:rPr>
              <a:t>(procrastination)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Such Denials of Responsibility Must be Faced and Dealt With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The board is ultimately responsible for the well being of the organization in every area.</a:t>
            </a:r>
          </a:p>
          <a:p>
            <a:r>
              <a:rPr lang="en-US" sz="2800" smtClean="0"/>
              <a:t>Other competitors are moving ahead with raising money, taking your potential donors.</a:t>
            </a:r>
          </a:p>
          <a:p>
            <a:r>
              <a:rPr lang="en-US" sz="2800" smtClean="0"/>
              <a:t>Board members have various talents, all of which are needed.</a:t>
            </a:r>
          </a:p>
          <a:p>
            <a:r>
              <a:rPr lang="en-US" sz="2800" smtClean="0"/>
              <a:t>Fundraising can be learned, practiced, and refined.</a:t>
            </a:r>
          </a:p>
          <a:p>
            <a:r>
              <a:rPr lang="en-US" sz="2800" smtClean="0"/>
              <a:t>It can be fun and satisfying.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Board Applications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The board is responsible for the future well-being of the organization</a:t>
            </a:r>
          </a:p>
          <a:p>
            <a:r>
              <a:rPr lang="en-US" sz="2800" smtClean="0"/>
              <a:t>It sets strategic goals for the future</a:t>
            </a:r>
            <a:endParaRPr lang="en-US" sz="2800" b="1" smtClean="0"/>
          </a:p>
          <a:p>
            <a:pPr lvl="1"/>
            <a:r>
              <a:rPr lang="en-US" sz="2400" b="1" smtClean="0"/>
              <a:t>identify needed enhancements of organization and programs</a:t>
            </a:r>
          </a:p>
          <a:p>
            <a:pPr lvl="1"/>
            <a:r>
              <a:rPr lang="en-US" sz="2400" b="1" smtClean="0"/>
              <a:t>become knowledgeable and experienced about fundraising</a:t>
            </a:r>
          </a:p>
          <a:p>
            <a:pPr lvl="1"/>
            <a:r>
              <a:rPr lang="en-US" sz="2400" b="1" smtClean="0"/>
              <a:t>budget for staff to help board and CEO with marketing, communications, fundraising, advocacy, partnerships, volunteer recruitment and retention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sz="4000" dirty="0" smtClean="0"/>
              <a:t>Set Clear Expectations for Board</a:t>
            </a:r>
            <a:endParaRPr lang="en-US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Write board member job description</a:t>
            </a:r>
          </a:p>
          <a:p>
            <a:pPr lvl="1"/>
            <a:r>
              <a:rPr lang="en-US" sz="2000" b="1" dirty="0" smtClean="0"/>
              <a:t>commitment to values and mission</a:t>
            </a:r>
          </a:p>
          <a:p>
            <a:pPr lvl="1"/>
            <a:r>
              <a:rPr lang="en-US" sz="2000" b="1" dirty="0" smtClean="0"/>
              <a:t>attendance and active participation</a:t>
            </a:r>
          </a:p>
          <a:p>
            <a:pPr lvl="1"/>
            <a:r>
              <a:rPr lang="en-US" sz="2000" b="1" dirty="0" smtClean="0"/>
              <a:t>100% giving</a:t>
            </a:r>
          </a:p>
          <a:p>
            <a:pPr lvl="1"/>
            <a:r>
              <a:rPr lang="en-US" sz="2000" b="1" dirty="0" smtClean="0"/>
              <a:t>public representation and advocacy for organization</a:t>
            </a:r>
          </a:p>
          <a:p>
            <a:r>
              <a:rPr lang="en-US" sz="2400" b="1" dirty="0" smtClean="0"/>
              <a:t>Fill gaps in group’s skills by</a:t>
            </a:r>
          </a:p>
          <a:p>
            <a:pPr lvl="1"/>
            <a:r>
              <a:rPr lang="en-US" sz="2000" b="1" dirty="0" smtClean="0"/>
              <a:t>targeted recruitment</a:t>
            </a:r>
          </a:p>
          <a:p>
            <a:pPr lvl="1"/>
            <a:r>
              <a:rPr lang="en-US" sz="2000" b="1" dirty="0" smtClean="0"/>
              <a:t>board education on fundraising, communications, volunteering</a:t>
            </a:r>
          </a:p>
          <a:p>
            <a:r>
              <a:rPr lang="en-US" sz="2400" b="1" dirty="0" smtClean="0"/>
              <a:t>Engage volunteers in special projects</a:t>
            </a:r>
          </a:p>
          <a:p>
            <a:pPr lvl="1"/>
            <a:r>
              <a:rPr lang="en-US" sz="2000" b="1" dirty="0" smtClean="0"/>
              <a:t>bring in needed skills</a:t>
            </a:r>
          </a:p>
          <a:p>
            <a:pPr lvl="1"/>
            <a:r>
              <a:rPr lang="en-US" sz="2000" b="1" dirty="0" smtClean="0"/>
              <a:t>watch for potential nominees</a:t>
            </a:r>
          </a:p>
          <a:p>
            <a:r>
              <a:rPr lang="en-US" sz="2400" b="1" dirty="0" smtClean="0"/>
              <a:t>Conduct regular evaluations to learn and grow</a:t>
            </a:r>
          </a:p>
          <a:p>
            <a:r>
              <a:rPr lang="en-US" sz="2400" b="1" dirty="0" smtClean="0"/>
              <a:t>Demonstrate accountability to sponsors</a:t>
            </a:r>
          </a:p>
          <a:p>
            <a:pPr lvl="1"/>
            <a:r>
              <a:rPr lang="en-US" sz="2000" b="1" dirty="0" smtClean="0"/>
              <a:t>via financial reports and individual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sz="4000" dirty="0" smtClean="0"/>
              <a:t>The Board’s Fundraising Committee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Oversees the preparation of a </a:t>
            </a:r>
            <a:r>
              <a:rPr lang="en-US" sz="2400" b="1" dirty="0" smtClean="0"/>
              <a:t>comprehensive, written </a:t>
            </a:r>
            <a:r>
              <a:rPr lang="en-US" sz="2400" b="1" dirty="0" smtClean="0"/>
              <a:t>plan for review by full board</a:t>
            </a:r>
          </a:p>
          <a:p>
            <a:r>
              <a:rPr lang="en-US" sz="2400" b="1" dirty="0" smtClean="0"/>
              <a:t>Ensures a realistic appraisal is made of potential support and reasonable goals are set</a:t>
            </a:r>
          </a:p>
          <a:p>
            <a:r>
              <a:rPr lang="en-US" sz="2400" b="1" dirty="0" smtClean="0"/>
              <a:t>Develops consistent message for all to use</a:t>
            </a:r>
          </a:p>
          <a:p>
            <a:r>
              <a:rPr lang="en-US" sz="2400" b="1" dirty="0" smtClean="0"/>
              <a:t>Participates actively in identifying prospects, cultivation, asking</a:t>
            </a:r>
          </a:p>
          <a:p>
            <a:r>
              <a:rPr lang="en-US" sz="2400" b="1" dirty="0" smtClean="0"/>
              <a:t>Enlists every board member in specific tasks, events, recognition of donors</a:t>
            </a:r>
          </a:p>
          <a:p>
            <a:r>
              <a:rPr lang="en-US" sz="2400" b="1" dirty="0" smtClean="0"/>
              <a:t>Reminds every member to give and to complete assigned tasks</a:t>
            </a:r>
          </a:p>
          <a:p>
            <a:r>
              <a:rPr lang="en-US" sz="2400" b="1" dirty="0" smtClean="0"/>
              <a:t>Evaluates efforts for future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Support Roles for Board Members               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Work with staff to develop volunteer opportunities</a:t>
            </a:r>
          </a:p>
          <a:p>
            <a:r>
              <a:rPr lang="en-US" sz="2400" b="1" dirty="0" smtClean="0"/>
              <a:t>Host reception or event where CEO or Board Chair gives brief presentation</a:t>
            </a:r>
          </a:p>
          <a:p>
            <a:r>
              <a:rPr lang="en-US" sz="2400" b="1" dirty="0" smtClean="0"/>
              <a:t>Introduce friends to CEO or Board Chair</a:t>
            </a:r>
          </a:p>
          <a:p>
            <a:r>
              <a:rPr lang="en-US" sz="2400" b="1" dirty="0" smtClean="0"/>
              <a:t>Identify and do background research on potential donors and doorways</a:t>
            </a:r>
          </a:p>
          <a:p>
            <a:r>
              <a:rPr lang="en-US" sz="2400" b="1" dirty="0" smtClean="0"/>
              <a:t>Offer to be a speaker at civic organizations</a:t>
            </a:r>
          </a:p>
          <a:p>
            <a:r>
              <a:rPr lang="en-US" sz="2400" b="1" dirty="0" smtClean="0"/>
              <a:t>Work with staff to draft case statements, press releases, other approaches to public awareness</a:t>
            </a:r>
          </a:p>
          <a:p>
            <a:r>
              <a:rPr lang="en-US" sz="2400" b="1" dirty="0" smtClean="0"/>
              <a:t>Develop donor appreciation and recognition plans</a:t>
            </a:r>
          </a:p>
          <a:p>
            <a:r>
              <a:rPr lang="en-US" sz="2400" b="1" dirty="0" smtClean="0"/>
              <a:t>Search for ideas and people with expertise and bring to board education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 smtClean="0"/>
              <a:t>Basic Steps in a Campaign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5257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Set goals based on organizational strategies</a:t>
            </a:r>
          </a:p>
          <a:p>
            <a:r>
              <a:rPr lang="en-US" sz="2400" b="1" dirty="0" smtClean="0"/>
              <a:t>Select steering committee</a:t>
            </a:r>
          </a:p>
          <a:p>
            <a:r>
              <a:rPr lang="en-US" sz="2400" b="1" dirty="0" smtClean="0"/>
              <a:t>Set up record system and recognition system</a:t>
            </a:r>
          </a:p>
          <a:p>
            <a:r>
              <a:rPr lang="en-US" sz="2400" b="1" dirty="0" smtClean="0"/>
              <a:t>Identify roles and responsibilities for each</a:t>
            </a:r>
          </a:p>
          <a:p>
            <a:r>
              <a:rPr lang="en-US" sz="2400" b="1" dirty="0" smtClean="0"/>
              <a:t>Develop case statements (why should anyone give?)</a:t>
            </a:r>
          </a:p>
          <a:p>
            <a:r>
              <a:rPr lang="en-US" sz="2400" b="1" dirty="0" smtClean="0"/>
              <a:t>Carry out research on potential donors</a:t>
            </a:r>
          </a:p>
          <a:p>
            <a:r>
              <a:rPr lang="en-US" sz="2400" b="1" dirty="0" smtClean="0"/>
              <a:t>Find ways to meet them</a:t>
            </a:r>
          </a:p>
          <a:p>
            <a:r>
              <a:rPr lang="en-US" sz="2400" b="1" dirty="0" smtClean="0"/>
              <a:t>Engage them with organization</a:t>
            </a:r>
          </a:p>
          <a:p>
            <a:r>
              <a:rPr lang="en-US" sz="2400" b="1" dirty="0" smtClean="0"/>
              <a:t>Invite them to help support specific activities that interest them</a:t>
            </a:r>
          </a:p>
          <a:p>
            <a:r>
              <a:rPr lang="en-US" sz="2400" b="1" dirty="0" smtClean="0"/>
              <a:t>Recognize and thank them, keep them involved</a:t>
            </a:r>
          </a:p>
          <a:p>
            <a:r>
              <a:rPr lang="en-US" sz="2400" b="1" dirty="0" smtClean="0"/>
              <a:t>Repeat and refine this cycle every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Presentation will cover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6400800" cy="4114800"/>
          </a:xfrm>
        </p:spPr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dirty="0" smtClean="0"/>
              <a:t>Steps in a campaign</a:t>
            </a:r>
          </a:p>
          <a:p>
            <a:pPr lvl="1">
              <a:buFontTx/>
              <a:buNone/>
            </a:pPr>
            <a:r>
              <a:rPr lang="en-US" dirty="0" smtClean="0"/>
              <a:t>Roles for board members</a:t>
            </a:r>
          </a:p>
          <a:p>
            <a:pPr lvl="1">
              <a:buFontTx/>
              <a:buNone/>
            </a:pPr>
            <a:r>
              <a:rPr lang="en-US" dirty="0" smtClean="0"/>
              <a:t>Annual gifts</a:t>
            </a:r>
          </a:p>
          <a:p>
            <a:pPr lvl="1">
              <a:buFontTx/>
              <a:buNone/>
            </a:pPr>
            <a:r>
              <a:rPr lang="en-US" dirty="0" smtClean="0"/>
              <a:t>Making the Ask</a:t>
            </a:r>
          </a:p>
          <a:p>
            <a:pPr lvl="1">
              <a:buFontTx/>
              <a:buNone/>
            </a:pPr>
            <a:r>
              <a:rPr lang="en-US" dirty="0" smtClean="0"/>
              <a:t>Capital campaigns</a:t>
            </a:r>
          </a:p>
          <a:p>
            <a:pPr lvl="1">
              <a:buFontTx/>
              <a:buNone/>
            </a:pPr>
            <a:r>
              <a:rPr lang="en-US" dirty="0" smtClean="0"/>
              <a:t>Major gifts and planned giving</a:t>
            </a:r>
          </a:p>
          <a:p>
            <a:pPr lvl="1">
              <a:buFontTx/>
              <a:buNone/>
            </a:pPr>
            <a:r>
              <a:rPr lang="en-US" dirty="0" smtClean="0"/>
              <a:t>Stewardship of gifts</a:t>
            </a:r>
          </a:p>
          <a:p>
            <a:pPr lvl="2">
              <a:buFontTx/>
              <a:buNone/>
            </a:pPr>
            <a:endParaRPr lang="en-US" dirty="0" smtClean="0"/>
          </a:p>
          <a:p>
            <a:pPr lvl="2">
              <a:buFontTx/>
              <a:buNone/>
            </a:pPr>
            <a:endParaRPr lang="en-US" sz="1600" dirty="0" smtClean="0"/>
          </a:p>
          <a:p>
            <a:pPr lvl="2">
              <a:buFontTx/>
              <a:buNone/>
            </a:pPr>
            <a:endParaRPr lang="en-US" sz="1600" dirty="0" smtClean="0"/>
          </a:p>
          <a:p>
            <a:pPr lvl="2"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731838"/>
          </a:xfrm>
        </p:spPr>
        <p:txBody>
          <a:bodyPr/>
          <a:lstStyle/>
          <a:p>
            <a:r>
              <a:rPr lang="en-US" sz="4000" smtClean="0"/>
              <a:t>Developing the Case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90800"/>
            <a:ext cx="7620000" cy="4267200"/>
          </a:xfrm>
        </p:spPr>
        <p:txBody>
          <a:bodyPr/>
          <a:lstStyle/>
          <a:p>
            <a:r>
              <a:rPr lang="en-US" sz="2400" b="1" dirty="0" smtClean="0"/>
              <a:t>Begin with the </a:t>
            </a:r>
            <a:r>
              <a:rPr lang="en-US" sz="2400" b="1" u="sng" dirty="0" smtClean="0"/>
              <a:t>why</a:t>
            </a:r>
            <a:r>
              <a:rPr lang="en-US" sz="2400" b="1" dirty="0" smtClean="0"/>
              <a:t>: what is our mission?</a:t>
            </a:r>
          </a:p>
          <a:p>
            <a:r>
              <a:rPr lang="en-US" sz="2400" b="1" dirty="0" smtClean="0"/>
              <a:t>Then state the </a:t>
            </a:r>
            <a:r>
              <a:rPr lang="en-US" sz="2400" b="1" u="sng" dirty="0" smtClean="0"/>
              <a:t>what</a:t>
            </a:r>
            <a:r>
              <a:rPr lang="en-US" sz="2400" b="1" dirty="0" smtClean="0"/>
              <a:t>: what do we want to achieve?</a:t>
            </a:r>
          </a:p>
          <a:p>
            <a:r>
              <a:rPr lang="en-US" sz="2400" b="1" dirty="0" smtClean="0"/>
              <a:t>Then state the </a:t>
            </a:r>
            <a:r>
              <a:rPr lang="en-US" sz="2400" b="1" u="sng" dirty="0" smtClean="0"/>
              <a:t>how</a:t>
            </a:r>
            <a:r>
              <a:rPr lang="en-US" sz="2400" b="1" dirty="0" smtClean="0"/>
              <a:t>: how will this new project meet a need and fulfill mission?</a:t>
            </a:r>
          </a:p>
          <a:p>
            <a:r>
              <a:rPr lang="en-US" sz="2400" b="1" dirty="0" smtClean="0"/>
              <a:t>Then </a:t>
            </a:r>
            <a:r>
              <a:rPr lang="en-US" sz="2400" b="1" u="sng" dirty="0" smtClean="0"/>
              <a:t>who</a:t>
            </a:r>
            <a:r>
              <a:rPr lang="en-US" sz="2400" b="1" dirty="0" smtClean="0"/>
              <a:t>: who we are and how well we have been serving our constituencies.</a:t>
            </a:r>
          </a:p>
          <a:p>
            <a:r>
              <a:rPr lang="en-US" sz="2400" b="1" dirty="0" smtClean="0"/>
              <a:t>Finally, what specific </a:t>
            </a:r>
            <a:r>
              <a:rPr lang="en-US" sz="2400" b="1" u="sng" dirty="0" smtClean="0"/>
              <a:t>action</a:t>
            </a:r>
            <a:r>
              <a:rPr lang="en-US" sz="2400" b="1" dirty="0" smtClean="0"/>
              <a:t> do you want the reader or listener to take?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Solicitation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The most effective and efficient form of fundraising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Requires training, planning and follow-up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Best way to involve board, other committed volunteers and donors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Requires understanding of volunteer recruitment, management and support needs, including prospect research and preparation for asking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Solicitation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Preparation: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obtain accurate information about donor/prospect interests, past giving history, capacity.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Determine best person to contact the prospective donor (let volunteers pick their donor prospects)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Offer adequate support, training to solicitor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Presentation: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Match solicitor to prospect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Arrange to visit a prospect in person when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Ask for a specific amount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Follow through on any follow-up prospect requests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 Solicitation (cont.)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Close</a:t>
            </a:r>
          </a:p>
          <a:p>
            <a:pPr lvl="1" eaLnBrk="1" hangingPunct="1"/>
            <a:r>
              <a:rPr lang="en-US" smtClean="0"/>
              <a:t>Be quiet. Do not fill the space with chatter. Let other person speak first.</a:t>
            </a:r>
            <a:r>
              <a:rPr lang="en-US" b="1" smtClean="0"/>
              <a:t>		</a:t>
            </a:r>
          </a:p>
          <a:p>
            <a:pPr lvl="1" eaLnBrk="1" hangingPunct="1"/>
            <a:r>
              <a:rPr lang="en-US" smtClean="0"/>
              <a:t>Be positive, not apologetic if prospect declines</a:t>
            </a:r>
          </a:p>
          <a:p>
            <a:pPr lvl="1" eaLnBrk="1" hangingPunct="1"/>
            <a:r>
              <a:rPr lang="en-US" smtClean="0"/>
              <a:t>Be prepared to negotiate terms of gift</a:t>
            </a:r>
          </a:p>
          <a:p>
            <a:pPr lvl="1" eaLnBrk="1" hangingPunct="1"/>
            <a:r>
              <a:rPr lang="en-US" smtClean="0"/>
              <a:t>Make careful notes about next steps and follow through with donor</a:t>
            </a:r>
          </a:p>
          <a:p>
            <a:pPr lvl="1" eaLnBrk="1" hangingPunct="1"/>
            <a:r>
              <a:rPr lang="en-US" smtClean="0"/>
              <a:t>Thank them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smtClean="0"/>
              <a:t>The ASK is Essential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7543800" cy="5867400"/>
          </a:xfrm>
        </p:spPr>
        <p:txBody>
          <a:bodyPr/>
          <a:lstStyle/>
          <a:p>
            <a:r>
              <a:rPr lang="en-US" sz="2400" smtClean="0"/>
              <a:t>You are offering them opportunities to do good.</a:t>
            </a:r>
          </a:p>
          <a:p>
            <a:r>
              <a:rPr lang="en-US" sz="2400" smtClean="0"/>
              <a:t>Not everyone has to do every aspect of the campaign, but someone must be ready and willing to do the ask. Guarantee: It won’t hurt if you try.</a:t>
            </a:r>
          </a:p>
          <a:p>
            <a:r>
              <a:rPr lang="en-US" sz="2400" smtClean="0"/>
              <a:t>Time it to come after you already are well acquainted with the person and s/he with you and your organization.</a:t>
            </a:r>
          </a:p>
          <a:p>
            <a:r>
              <a:rPr lang="en-US" sz="2400" smtClean="0"/>
              <a:t>Match ask to their interests and their resources.</a:t>
            </a:r>
          </a:p>
          <a:p>
            <a:r>
              <a:rPr lang="en-US" sz="2400" smtClean="0"/>
              <a:t>Ask and then shut up. (Don’t fill the space with nervous chatter.)</a:t>
            </a:r>
          </a:p>
          <a:p>
            <a:r>
              <a:rPr lang="en-US" sz="2400" smtClean="0"/>
              <a:t>Respond to questions and offer alternatives.</a:t>
            </a:r>
          </a:p>
          <a:p>
            <a:r>
              <a:rPr lang="en-US" sz="2400" smtClean="0"/>
              <a:t>Thank them several ways, regardless of results, building relationship for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Key Steps in Asking for the Gift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1.  Build rapport, show interest in prospect’s 	 	issues and concerns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2.  State the case for support of opportunity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3.  Encourage further involvement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4.  Identify benefits of action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5.  Ask for the </a:t>
            </a:r>
            <a:r>
              <a:rPr lang="en-US" sz="2800" dirty="0" smtClean="0"/>
              <a:t>gift, identifying a specific amount and a    	specific purpose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6.  Be quiet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7.  Respond </a:t>
            </a:r>
            <a:r>
              <a:rPr lang="en-US" sz="2800" dirty="0" smtClean="0"/>
              <a:t>appropriately</a:t>
            </a:r>
          </a:p>
          <a:p>
            <a:pPr lvl="1"/>
            <a:r>
              <a:rPr lang="en-US" sz="2400" b="1" dirty="0" smtClean="0"/>
              <a:t>don’t push or argue (you can’t win ‘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all)</a:t>
            </a:r>
          </a:p>
          <a:p>
            <a:pPr lvl="1"/>
            <a:r>
              <a:rPr lang="en-US" sz="2400" b="1" dirty="0" smtClean="0"/>
              <a:t>leave the request on the table</a:t>
            </a:r>
          </a:p>
          <a:p>
            <a:pPr lvl="1"/>
            <a:r>
              <a:rPr lang="en-US" sz="2400" b="1" dirty="0" smtClean="0"/>
              <a:t>be prepared with alternatives if asked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</a:t>
            </a:r>
            <a:r>
              <a:rPr lang="en-US" sz="2800" dirty="0" smtClean="0"/>
              <a:t>8.  Follow up with thank you, regardless of 	  	 </a:t>
            </a:r>
            <a:r>
              <a:rPr lang="en-US" sz="2800" dirty="0" smtClean="0"/>
              <a:t>	outcome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9.  Update records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10. Report to donor about use of gift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smtClean="0"/>
              <a:t>Prerequisites to the ASK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smtClean="0"/>
              <a:t>You have the right prospect.</a:t>
            </a:r>
          </a:p>
          <a:p>
            <a:r>
              <a:rPr lang="en-US" sz="2800" smtClean="0"/>
              <a:t>You have cultivated a good relationship with the person, and s/he is familiar with your organization.</a:t>
            </a:r>
          </a:p>
          <a:p>
            <a:r>
              <a:rPr lang="en-US" sz="2800" smtClean="0"/>
              <a:t>You know the person’s interests well.</a:t>
            </a:r>
          </a:p>
          <a:p>
            <a:r>
              <a:rPr lang="en-US" sz="2800" smtClean="0"/>
              <a:t>You have an appointment to discuss the specific opportunity and make the ask.</a:t>
            </a:r>
          </a:p>
          <a:p>
            <a:r>
              <a:rPr lang="en-US" sz="2800" smtClean="0"/>
              <a:t>You know the amount to ask for and the right task needing their expertise.</a:t>
            </a:r>
          </a:p>
          <a:p>
            <a:r>
              <a:rPr lang="en-US" sz="2800" smtClean="0"/>
              <a:t>You are prepared with ways to recognize the gift and to make use of their help.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Annual Giving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Organized effort to secure gifts on an annual basis, either by mail, telephone, personal solicitation, events, or all four.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primary fundraising method used to broaden support, upgrade giving levels, and provide operating support for ongoing programs.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backbone of most fundraising programs.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Complements other forms of giving:  planned, capital, endowment.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cyclical, multi-stage process that may involve several solicitation strategies.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Annual Giving in the Pyramid of Giving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New donors are unlikely to make significant gifts to an organization that is unfamiliar to them.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Annual giving programs build on initial gifts or expressions of donor interest to develop a consistent giving pattern.  They represent an essential stage in the giving cycle before a major donor commitment is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Time (3-5 years), energy, work and budget are required to build a broad base of predictable annual donors and identify those making larger gifts.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annual giving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Acquire new donors</a:t>
            </a:r>
          </a:p>
          <a:p>
            <a:pPr eaLnBrk="1" hangingPunct="1"/>
            <a:r>
              <a:rPr lang="en-US" smtClean="0"/>
              <a:t>Renew donor support annually</a:t>
            </a:r>
          </a:p>
          <a:p>
            <a:pPr eaLnBrk="1" hangingPunct="1"/>
            <a:r>
              <a:rPr lang="en-US" smtClean="0"/>
              <a:t>Cultivate donors to increase giving levels</a:t>
            </a:r>
          </a:p>
          <a:p>
            <a:pPr eaLnBrk="1" hangingPunct="1"/>
            <a:r>
              <a:rPr lang="en-US" smtClean="0"/>
              <a:t>Build donor loyalty</a:t>
            </a:r>
          </a:p>
          <a:p>
            <a:pPr eaLnBrk="1" hangingPunct="1"/>
            <a:r>
              <a:rPr lang="en-US" smtClean="0"/>
              <a:t>Identify and involve leaders</a:t>
            </a:r>
          </a:p>
          <a:p>
            <a:pPr eaLnBrk="1" hangingPunct="1"/>
            <a:r>
              <a:rPr lang="en-US" smtClean="0"/>
              <a:t>Identify major, capital gift prospects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Most Productive Method of Fundraising:</a:t>
            </a:r>
            <a:br>
              <a:rPr lang="en-US" sz="2800" dirty="0" smtClean="0"/>
            </a:br>
            <a:r>
              <a:rPr lang="en-US" sz="3600" b="1" dirty="0" smtClean="0"/>
              <a:t>IN-PERSON SOLICITATION</a:t>
            </a:r>
            <a:endParaRPr lang="en-US" sz="2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8768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70% of contributed funds for most nonprofits come from individuals</a:t>
            </a:r>
          </a:p>
          <a:p>
            <a:r>
              <a:rPr lang="en-US" sz="2400" b="1" dirty="0" smtClean="0"/>
              <a:t>90% of gifts come from 10% of donors</a:t>
            </a:r>
          </a:p>
          <a:p>
            <a:r>
              <a:rPr lang="en-US" sz="2400" b="1" dirty="0" smtClean="0"/>
              <a:t>Identify people with means through contacts and research</a:t>
            </a:r>
          </a:p>
          <a:p>
            <a:r>
              <a:rPr lang="en-US" sz="2400" b="1" dirty="0" smtClean="0"/>
              <a:t>Then find people who know them and who will introduce you to them</a:t>
            </a:r>
          </a:p>
          <a:p>
            <a:r>
              <a:rPr lang="en-US" sz="2400" b="1" dirty="0" smtClean="0"/>
              <a:t>Invite them to get acquainted with your organization, attend events, volunteer</a:t>
            </a:r>
          </a:p>
          <a:p>
            <a:r>
              <a:rPr lang="en-US" sz="2400" b="1" dirty="0" smtClean="0"/>
              <a:t>Listen to their interests and increase their involvement accordingly</a:t>
            </a:r>
          </a:p>
          <a:p>
            <a:r>
              <a:rPr lang="en-US" sz="2400" b="1" dirty="0" smtClean="0"/>
              <a:t>Invite them to help sponsor activities</a:t>
            </a:r>
          </a:p>
          <a:p>
            <a:r>
              <a:rPr lang="en-US" sz="2400" b="1" dirty="0" smtClean="0"/>
              <a:t>Thank them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Rules of thumb in annual giving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Understand what will motivate your donors or prospective donors before you plan your solicitation strategies.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Carefully match prospects to projects that interest them and to solicitation strategies that will reach them.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Renew the same way you solicited the original gift.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Provide varied giving opportunities during the annual fund cycle.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Provide varied and multiple forms of appreciation during the annual fund cycle.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Track your results carefully to understand your donors’ giving patterns.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Major Gifts	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534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 Build on annual gifts but seek larger amounts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Small number of givers will provide most funds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The most cost-effective approach to fundraising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May be used 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New or expanded programs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Capital for buildings or equipment (often called Capital Campaigns)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Endowments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Sponsorship of special need or activity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 </a:t>
            </a:r>
            <a:r>
              <a:rPr lang="en-US" sz="2800" smtClean="0"/>
              <a:t>Usually come from person’s assets (savings)    	rather than their current income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Go to organization’s assets rather than its  	current operations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Require extensive personal cultivation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Don’t Be Afraid to </a:t>
            </a:r>
            <a:br>
              <a:rPr lang="en-US" sz="4000" smtClean="0"/>
            </a:br>
            <a:r>
              <a:rPr lang="en-US" sz="4000" smtClean="0"/>
              <a:t>Ask for a Large Gift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95400" y="2971800"/>
            <a:ext cx="3810000" cy="3352800"/>
          </a:xfrm>
        </p:spPr>
        <p:txBody>
          <a:bodyPr/>
          <a:lstStyle/>
          <a:p>
            <a:r>
              <a:rPr lang="en-US" smtClean="0"/>
              <a:t>Benefactor</a:t>
            </a:r>
          </a:p>
          <a:p>
            <a:r>
              <a:rPr lang="en-US" smtClean="0"/>
              <a:t>Patron</a:t>
            </a:r>
          </a:p>
          <a:p>
            <a:r>
              <a:rPr lang="en-US" smtClean="0"/>
              <a:t>Sponsor</a:t>
            </a:r>
          </a:p>
          <a:p>
            <a:r>
              <a:rPr lang="en-US" smtClean="0"/>
              <a:t>Donor</a:t>
            </a:r>
          </a:p>
          <a:p>
            <a:r>
              <a:rPr lang="en-US" smtClean="0"/>
              <a:t>Contributor</a:t>
            </a:r>
          </a:p>
          <a:p>
            <a:r>
              <a:rPr lang="en-US" smtClean="0"/>
              <a:t>Friend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2971800"/>
            <a:ext cx="4267200" cy="3429000"/>
          </a:xfrm>
        </p:spPr>
        <p:txBody>
          <a:bodyPr/>
          <a:lstStyle/>
          <a:p>
            <a:r>
              <a:rPr lang="en-US" smtClean="0"/>
              <a:t>Senior Associate</a:t>
            </a:r>
          </a:p>
          <a:p>
            <a:r>
              <a:rPr lang="en-US" smtClean="0"/>
              <a:t>Associate</a:t>
            </a:r>
          </a:p>
          <a:p>
            <a:r>
              <a:rPr lang="en-US" smtClean="0"/>
              <a:t>Sponsoring Member</a:t>
            </a:r>
          </a:p>
          <a:p>
            <a:r>
              <a:rPr lang="en-US" smtClean="0"/>
              <a:t>Sustaining Member</a:t>
            </a:r>
          </a:p>
          <a:p>
            <a:r>
              <a:rPr lang="en-US" smtClean="0"/>
              <a:t>Contributing Member</a:t>
            </a:r>
          </a:p>
          <a:p>
            <a:r>
              <a:rPr lang="en-US" smtClean="0"/>
              <a:t>Member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85800" y="1676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Giving Levels: Two Examples</a:t>
            </a:r>
            <a:endParaRPr 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0" grpId="0" build="p" autoUpdateAnimBg="0"/>
      <p:bldP spid="2970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1.  Specify major opportunities for sponsors, drawing from strategic plan and linking with donor’s interests.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2.  Plan the gift pyramid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3.  Identify likely givers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  </a:t>
            </a:r>
            <a:r>
              <a:rPr lang="en-US" sz="2400" dirty="0" smtClean="0">
                <a:latin typeface="Arial Black" pitchFamily="34" charset="0"/>
              </a:rPr>
              <a:t>Records of prior giving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Arial Black" pitchFamily="34" charset="0"/>
              </a:rPr>
              <a:t>  Prior engagement with organization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Arial Black" pitchFamily="34" charset="0"/>
              </a:rPr>
              <a:t>  Interests and motivations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Arial Black" pitchFamily="34" charset="0"/>
              </a:rPr>
              <a:t>  Capacity to give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Arial Black" pitchFamily="34" charset="0"/>
              </a:rPr>
              <a:t>  Network of associates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steps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4.  Start with board members and others already engaged with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5.  Each person must make own gift first,  before asking anyone else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6.  Timing:  Consider special events in prospects’ lives (birth, marriage, change in business)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7.  Prepare personalized presentation, drawing on case statement and linking opportunity with prospect’s interests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(continued)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8.  Presentation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Personalized case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Financial records of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Opportunity for which gift is sought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Benefit to giver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Specific request and options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9.  Peer makes appointment to present in person, in private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Planned Giving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Come from the donor’s capital holdings </a:t>
            </a:r>
          </a:p>
          <a:p>
            <a:pPr>
              <a:lnSpc>
                <a:spcPct val="90000"/>
              </a:lnSpc>
            </a:pPr>
            <a:r>
              <a:rPr lang="en-US" smtClean="0"/>
              <a:t>Bequests, insurance, gifts or property or income, trusts, endowments</a:t>
            </a:r>
          </a:p>
          <a:p>
            <a:pPr>
              <a:lnSpc>
                <a:spcPct val="90000"/>
              </a:lnSpc>
            </a:pPr>
            <a:r>
              <a:rPr lang="en-US" smtClean="0"/>
              <a:t>They may be deferred gifts (pledge in a will of life insurance) or current (interest from a trust)</a:t>
            </a:r>
          </a:p>
          <a:p>
            <a:pPr>
              <a:lnSpc>
                <a:spcPct val="90000"/>
              </a:lnSpc>
            </a:pPr>
            <a:r>
              <a:rPr lang="en-US" smtClean="0"/>
              <a:t>Donors may gain by tax benefits</a:t>
            </a:r>
          </a:p>
          <a:p>
            <a:pPr>
              <a:lnSpc>
                <a:spcPct val="90000"/>
              </a:lnSpc>
            </a:pPr>
            <a:r>
              <a:rPr lang="en-US" smtClean="0"/>
              <a:t>Usually require specialized staff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Stewardship of larger gifts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Thank the donor in multiple ways.</a:t>
            </a:r>
          </a:p>
          <a:p>
            <a:r>
              <a:rPr lang="en-US" sz="2800" dirty="0" smtClean="0"/>
              <a:t>Find appropriate ways to recognize and publicize the gift.  Ask their preferences.</a:t>
            </a:r>
          </a:p>
          <a:p>
            <a:r>
              <a:rPr lang="en-US" sz="2800" dirty="0" smtClean="0"/>
              <a:t>Use the money as the donor intended.</a:t>
            </a:r>
          </a:p>
          <a:p>
            <a:r>
              <a:rPr lang="en-US" sz="2800" dirty="0" smtClean="0"/>
              <a:t>Keep accurate ongoing records on gifts and donors’ intentions or interests.</a:t>
            </a:r>
          </a:p>
          <a:p>
            <a:r>
              <a:rPr lang="en-US" sz="2800" dirty="0" smtClean="0"/>
              <a:t>Add notes to file on issues related to individual donors that may be relevant to next ask.</a:t>
            </a:r>
          </a:p>
          <a:p>
            <a:r>
              <a:rPr lang="en-US" sz="2800" dirty="0" smtClean="0"/>
              <a:t>Report to donor periodically on how gifts were used</a:t>
            </a:r>
          </a:p>
          <a:p>
            <a:r>
              <a:rPr lang="en-US" sz="2800" dirty="0" smtClean="0"/>
              <a:t>Continue to engage him/her with organization.</a:t>
            </a:r>
          </a:p>
          <a:p>
            <a:r>
              <a:rPr lang="en-US" sz="2800" dirty="0" smtClean="0"/>
              <a:t>Ask for advice on fundraising plans, potential donors</a:t>
            </a:r>
          </a:p>
          <a:p>
            <a:r>
              <a:rPr lang="en-US" sz="2800" dirty="0" smtClean="0"/>
              <a:t>Build long-term relationship of trust and engagement</a:t>
            </a:r>
          </a:p>
          <a:p>
            <a:r>
              <a:rPr lang="en-US" sz="2800" dirty="0" smtClean="0"/>
              <a:t>Thank the donor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 Board Members’ </a:t>
            </a:r>
            <a:br>
              <a:rPr lang="en-US" sz="4000" smtClean="0"/>
            </a:br>
            <a:r>
              <a:rPr lang="en-US" sz="4000" smtClean="0"/>
              <a:t>Fundraising Checklist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839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Do I have a clear picture of the mission, priorities and needs of the organization?</a:t>
            </a:r>
          </a:p>
          <a:p>
            <a:r>
              <a:rPr lang="en-US" sz="2400" dirty="0" smtClean="0"/>
              <a:t>Do I really understand and support the case, why someone should support this organization?</a:t>
            </a:r>
          </a:p>
          <a:p>
            <a:r>
              <a:rPr lang="en-US" sz="2400" dirty="0" smtClean="0"/>
              <a:t>Do I contribute to the extent of my means?</a:t>
            </a:r>
          </a:p>
          <a:p>
            <a:r>
              <a:rPr lang="en-US" sz="2400" dirty="0" smtClean="0"/>
              <a:t>Do I offer additions to the list of prospects?</a:t>
            </a:r>
          </a:p>
          <a:p>
            <a:r>
              <a:rPr lang="en-US" sz="2400" dirty="0" smtClean="0"/>
              <a:t>Do I share in cultivating prospects?</a:t>
            </a:r>
          </a:p>
          <a:p>
            <a:r>
              <a:rPr lang="en-US" sz="2400" dirty="0" smtClean="0"/>
              <a:t>Do I make introductions for others to make solicitations?</a:t>
            </a:r>
          </a:p>
          <a:p>
            <a:r>
              <a:rPr lang="en-US" sz="2400" dirty="0" smtClean="0"/>
              <a:t>Do I accompany others on solicitations?</a:t>
            </a:r>
          </a:p>
          <a:p>
            <a:r>
              <a:rPr lang="en-US" sz="2400" dirty="0" smtClean="0"/>
              <a:t>Do I write follow up and thank you letters?</a:t>
            </a:r>
          </a:p>
          <a:p>
            <a:r>
              <a:rPr lang="en-US" sz="2400" dirty="0" smtClean="0"/>
              <a:t>Am I prepared to make solicitations myself?</a:t>
            </a:r>
          </a:p>
          <a:p>
            <a:r>
              <a:rPr lang="en-US" sz="2400" dirty="0" smtClean="0"/>
              <a:t>Do I do what I say I will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Build Board Capacity and Skill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Talk with people on other boards that have success with fundraising.</a:t>
            </a:r>
          </a:p>
          <a:p>
            <a:r>
              <a:rPr lang="en-US" sz="2400" smtClean="0"/>
              <a:t>Visit the Foundation Center Library (Hurt Building, Main floor, 5 Points, Atlanta) for more other materials and resources (http://fdncenter.org)</a:t>
            </a:r>
          </a:p>
          <a:p>
            <a:r>
              <a:rPr lang="en-US" sz="2400" smtClean="0"/>
              <a:t>Use prepared learning resources</a:t>
            </a:r>
          </a:p>
          <a:p>
            <a:pPr lvl="1"/>
            <a:r>
              <a:rPr lang="en-US" sz="2400" smtClean="0"/>
              <a:t>Ga. Center for Nonprofits offers short workshops (www.gcn.org)</a:t>
            </a:r>
          </a:p>
          <a:p>
            <a:pPr lvl="1"/>
            <a:r>
              <a:rPr lang="en-US" sz="2400" smtClean="0"/>
              <a:t>BoardSource has several good booklets and educational resources such as “Fearless Fundraising: The Video Workshop” (www.boardsource.org)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smtClean="0"/>
              <a:t>Over 80% of All Adults Give.</a:t>
            </a:r>
            <a:br>
              <a:rPr lang="en-US" sz="4000" smtClean="0"/>
            </a:br>
            <a:r>
              <a:rPr lang="en-US" sz="2800" smtClean="0">
                <a:solidFill>
                  <a:srgbClr val="FF3300"/>
                </a:solidFill>
              </a:rPr>
              <a:t>Reasons why they do:</a:t>
            </a:r>
            <a:endParaRPr lang="en-US" sz="400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839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   I was asked to give by someone I trust for a cause I believe in.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2.   I believe those with more resources should help those with less.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3.   I get personal satisfaction from giving.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4.   Because of my religious beliefs or commitments.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5.   I feel that I benefit when I help others.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6.   Sustaining a family tradition.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7.   Giving sets a good example for others.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8.   Giving helps my community.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9.   Gift in remembrance of a loved one.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10. Gift is tax deductible.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11. Giving is encouraged by my employer.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Recommended Reading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smtClean="0"/>
              <a:t>S. Weinstein, </a:t>
            </a:r>
            <a:r>
              <a:rPr lang="en-US" sz="2800" u="sng" smtClean="0"/>
              <a:t>The Complete Guide to Fundraising Management</a:t>
            </a:r>
            <a:r>
              <a:rPr lang="en-US" sz="2800" smtClean="0"/>
              <a:t>. Wiley, 2009.</a:t>
            </a:r>
          </a:p>
          <a:p>
            <a:r>
              <a:rPr lang="en-US" sz="2800" smtClean="0"/>
              <a:t>K.S. Kelly, </a:t>
            </a:r>
            <a:r>
              <a:rPr lang="en-US" sz="2800" u="sng" smtClean="0"/>
              <a:t>Effective Fund-Raising Management</a:t>
            </a:r>
            <a:r>
              <a:rPr lang="en-US" sz="2800" smtClean="0"/>
              <a:t>. Erlbaum, 1998.</a:t>
            </a:r>
          </a:p>
          <a:p>
            <a:r>
              <a:rPr lang="en-US" sz="2800" smtClean="0"/>
              <a:t>J.M. Greenfield, </a:t>
            </a:r>
            <a:r>
              <a:rPr lang="en-US" sz="2800" u="sng" smtClean="0"/>
              <a:t>Fundraising Fundamentals</a:t>
            </a:r>
            <a:r>
              <a:rPr lang="en-US" sz="2800" smtClean="0"/>
              <a:t>. Wiley, 1994.</a:t>
            </a:r>
          </a:p>
          <a:p>
            <a:r>
              <a:rPr lang="en-US" sz="2800" smtClean="0"/>
              <a:t>F. Howe, </a:t>
            </a:r>
            <a:r>
              <a:rPr lang="en-US" sz="2800" u="sng" smtClean="0"/>
              <a:t>The Board Member’s Guide to Fundraising</a:t>
            </a:r>
            <a:r>
              <a:rPr lang="en-US" sz="2800" smtClean="0"/>
              <a:t>. Boardsource, 2000.</a:t>
            </a:r>
          </a:p>
          <a:p>
            <a:r>
              <a:rPr lang="en-US" sz="2800" smtClean="0"/>
              <a:t>Other materials on many web sites, such as www.managementhelp.org</a:t>
            </a:r>
          </a:p>
          <a:p>
            <a:pPr lvl="1"/>
            <a:endParaRPr lang="en-US" sz="24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Sources of Individually Contributed Income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sz="2800" smtClean="0"/>
              <a:t>Annual giving (unrestricted)</a:t>
            </a:r>
          </a:p>
          <a:p>
            <a:r>
              <a:rPr lang="en-US" sz="2800" smtClean="0"/>
              <a:t>Telephone and mail campaigns (unrestricted)</a:t>
            </a:r>
          </a:p>
          <a:p>
            <a:r>
              <a:rPr lang="en-US" sz="2800" smtClean="0"/>
              <a:t>Special Events (unrestricted)</a:t>
            </a:r>
          </a:p>
          <a:p>
            <a:r>
              <a:rPr lang="en-US" sz="2800" smtClean="0"/>
              <a:t>Capital funds (restricted)</a:t>
            </a:r>
          </a:p>
          <a:p>
            <a:r>
              <a:rPr lang="en-US" sz="2800" smtClean="0"/>
              <a:t>Bequests, wills, trusts, endowments</a:t>
            </a:r>
          </a:p>
          <a:p>
            <a:r>
              <a:rPr lang="en-US" sz="2800" smtClean="0"/>
              <a:t>In-kind contributions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Giving and Asking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sz="2800" smtClean="0"/>
              <a:t>People give money because they </a:t>
            </a:r>
            <a:r>
              <a:rPr lang="en-US" sz="2800" i="1" smtClean="0"/>
              <a:t>want to</a:t>
            </a:r>
            <a:r>
              <a:rPr lang="en-US" sz="2800" smtClean="0"/>
              <a:t>.</a:t>
            </a:r>
          </a:p>
          <a:p>
            <a:r>
              <a:rPr lang="en-US" sz="2800" smtClean="0"/>
              <a:t>People don’t give unless they are </a:t>
            </a:r>
            <a:r>
              <a:rPr lang="en-US" sz="2800" i="1" smtClean="0"/>
              <a:t>asked</a:t>
            </a:r>
            <a:r>
              <a:rPr lang="en-US" sz="2800" smtClean="0"/>
              <a:t>.</a:t>
            </a:r>
          </a:p>
          <a:p>
            <a:r>
              <a:rPr lang="en-US" sz="2800" smtClean="0"/>
              <a:t>People give money to </a:t>
            </a:r>
            <a:r>
              <a:rPr lang="en-US" sz="2800" i="1" smtClean="0"/>
              <a:t>people</a:t>
            </a:r>
            <a:r>
              <a:rPr lang="en-US" sz="2800" smtClean="0"/>
              <a:t>, not programs.</a:t>
            </a:r>
          </a:p>
          <a:p>
            <a:r>
              <a:rPr lang="en-US" sz="2800" smtClean="0"/>
              <a:t>People give money to o</a:t>
            </a:r>
            <a:r>
              <a:rPr lang="en-US" sz="2800" i="1" smtClean="0"/>
              <a:t>pportunities</a:t>
            </a:r>
            <a:r>
              <a:rPr lang="en-US" sz="2800" smtClean="0"/>
              <a:t>, not deficits.</a:t>
            </a:r>
          </a:p>
          <a:p>
            <a:r>
              <a:rPr lang="en-US" sz="2800" smtClean="0"/>
              <a:t>People give to </a:t>
            </a:r>
            <a:r>
              <a:rPr lang="en-US" sz="2800" i="1" smtClean="0"/>
              <a:t>successful</a:t>
            </a:r>
            <a:r>
              <a:rPr lang="en-US" sz="2800" smtClean="0"/>
              <a:t> organizations, not to distressed ones.</a:t>
            </a:r>
          </a:p>
          <a:p>
            <a:r>
              <a:rPr lang="en-US" sz="2800" smtClean="0"/>
              <a:t>People give money to make a </a:t>
            </a:r>
            <a:r>
              <a:rPr lang="en-US" sz="2800" i="1" smtClean="0"/>
              <a:t>change</a:t>
            </a:r>
            <a:r>
              <a:rPr lang="en-US" sz="2800" smtClean="0"/>
              <a:t> for the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Motivations Differ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potential donor’s interests</a:t>
            </a:r>
          </a:p>
          <a:p>
            <a:r>
              <a:rPr lang="en-US" smtClean="0"/>
              <a:t>Engage them with program</a:t>
            </a:r>
          </a:p>
          <a:p>
            <a:r>
              <a:rPr lang="en-US" smtClean="0"/>
              <a:t>Demonstrate accountability</a:t>
            </a:r>
          </a:p>
          <a:p>
            <a:r>
              <a:rPr lang="en-US" smtClean="0"/>
              <a:t>Build involvement and trust</a:t>
            </a:r>
          </a:p>
          <a:p>
            <a:r>
              <a:rPr lang="en-US" smtClean="0"/>
              <a:t>Offer opportunities to provide input    and support</a:t>
            </a:r>
          </a:p>
          <a:p>
            <a:r>
              <a:rPr lang="en-US" smtClean="0"/>
              <a:t>Ask what form of recognition is best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Key Principles of Direct Fundraising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/>
              <a:t>The board takes leadership, with staff support.</a:t>
            </a:r>
          </a:p>
          <a:p>
            <a:r>
              <a:rPr lang="en-US" sz="2400" b="1" smtClean="0"/>
              <a:t>Begin with goals for the organization, not with whatever source seems available.</a:t>
            </a:r>
          </a:p>
          <a:p>
            <a:r>
              <a:rPr lang="en-US" sz="2400" b="1" smtClean="0"/>
              <a:t>Search for sources and people who are interested in and share your goals.</a:t>
            </a:r>
          </a:p>
          <a:p>
            <a:r>
              <a:rPr lang="en-US" sz="2400" b="1" smtClean="0"/>
              <a:t>Develop relationships with them.</a:t>
            </a:r>
          </a:p>
          <a:p>
            <a:r>
              <a:rPr lang="en-US" sz="2400" b="1" smtClean="0"/>
              <a:t>Find ways to engage them with your organization before asking for anything.</a:t>
            </a:r>
          </a:p>
          <a:p>
            <a:r>
              <a:rPr lang="en-US" sz="2400" b="1" smtClean="0"/>
              <a:t>Results are directly correlated with the extent of engagement. No shortcuts.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Gift Pyramid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Rule of thirds: 1/3 of goal will come from top few gifts; the second 1/3 from larger number of mid-range gifts; bottom third from larger number of smaller gifts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Must cultivate smaller donors to make giving a practice and to enlarge gifts in subsequent years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Must know donor capacity and approaches that will produce larger gifts (donor research)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Begin campaign with top prospects (quiet phase)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2592</Words>
  <Application>Microsoft Office PowerPoint</Application>
  <PresentationFormat>On-screen Show (4:3)</PresentationFormat>
  <Paragraphs>335</Paragraphs>
  <Slides>40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Fundraising, Part II: Individual Solicitations</vt:lpstr>
      <vt:lpstr>    Presentation will cover</vt:lpstr>
      <vt:lpstr>Most Productive Method of Fundraising: IN-PERSON SOLICITATION</vt:lpstr>
      <vt:lpstr>Over 80% of All Adults Give. Reasons why they do:</vt:lpstr>
      <vt:lpstr>Sources of Individually Contributed Income</vt:lpstr>
      <vt:lpstr>Giving and Asking</vt:lpstr>
      <vt:lpstr>Motivations Differ</vt:lpstr>
      <vt:lpstr>Key Principles of Direct Fundraising</vt:lpstr>
      <vt:lpstr>The Gift Pyramid</vt:lpstr>
      <vt:lpstr>Relationships are Primary  for Any Approach</vt:lpstr>
      <vt:lpstr>The Board and Senior Staff Develop Friends into Sponsors</vt:lpstr>
      <vt:lpstr>PREREQUISITE</vt:lpstr>
      <vt:lpstr>Common Excuses:</vt:lpstr>
      <vt:lpstr>Such Denials of Responsibility Must be Faced and Dealt With</vt:lpstr>
      <vt:lpstr>Board Applications </vt:lpstr>
      <vt:lpstr>Set Clear Expectations for Board</vt:lpstr>
      <vt:lpstr>The Board’s Fundraising Committee</vt:lpstr>
      <vt:lpstr>Support Roles for Board Members                </vt:lpstr>
      <vt:lpstr>Basic Steps in a Campaign</vt:lpstr>
      <vt:lpstr>Developing the Case</vt:lpstr>
      <vt:lpstr>Personal Solicitation</vt:lpstr>
      <vt:lpstr>Personal Solicitation</vt:lpstr>
      <vt:lpstr>Personal Solicitation (cont.)</vt:lpstr>
      <vt:lpstr>The ASK is Essential</vt:lpstr>
      <vt:lpstr>Key Steps in Asking for the Gift</vt:lpstr>
      <vt:lpstr>Prerequisites to the ASK</vt:lpstr>
      <vt:lpstr>Annual Giving</vt:lpstr>
      <vt:lpstr>Annual Giving in the Pyramid of Giving</vt:lpstr>
      <vt:lpstr>Purpose of annual giving</vt:lpstr>
      <vt:lpstr>Rules of thumb in annual giving</vt:lpstr>
      <vt:lpstr>Major Gifts </vt:lpstr>
      <vt:lpstr>Don’t Be Afraid to  Ask for a Large Gift</vt:lpstr>
      <vt:lpstr>Steps</vt:lpstr>
      <vt:lpstr>More steps</vt:lpstr>
      <vt:lpstr>Steps (continued)</vt:lpstr>
      <vt:lpstr>Planned Giving</vt:lpstr>
      <vt:lpstr>Stewardship of larger gifts</vt:lpstr>
      <vt:lpstr>A Board Members’  Fundraising Checklist</vt:lpstr>
      <vt:lpstr>Build Board Capacity and Skill</vt:lpstr>
      <vt:lpstr>Recommended Reading</vt:lpstr>
    </vt:vector>
  </TitlesOfParts>
  <Company>SSW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Fundraising, Part II: Individual Soliciations</dc:title>
  <dc:creator>sswxp</dc:creator>
  <cp:lastModifiedBy>sswxp</cp:lastModifiedBy>
  <cp:revision>18</cp:revision>
  <dcterms:created xsi:type="dcterms:W3CDTF">2011-01-13T16:41:36Z</dcterms:created>
  <dcterms:modified xsi:type="dcterms:W3CDTF">2011-01-31T21:46:07Z</dcterms:modified>
</cp:coreProperties>
</file>