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72" r:id="rId9"/>
    <p:sldId id="274" r:id="rId10"/>
    <p:sldId id="268" r:id="rId11"/>
    <p:sldId id="262" r:id="rId12"/>
    <p:sldId id="273" r:id="rId13"/>
    <p:sldId id="271" r:id="rId14"/>
    <p:sldId id="267" r:id="rId15"/>
    <p:sldId id="269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E1048-0D8A-42DC-8EF6-3F918F43F4CA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41F67-82AF-4F77-A1F1-863C90D29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D5807-E10E-43EA-AB89-99EFB11A7401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B3C12-4B8E-424D-9454-65617B268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itionguides.com/" TargetMode="External"/><Relationship Id="rId2" Type="http://schemas.openxmlformats.org/officeDocument/2006/relationships/hyperlink" Target="http://www.managementhel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oardsource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Succession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Thomas P. Holland, Ph.D., Professor</a:t>
            </a:r>
          </a:p>
          <a:p>
            <a:r>
              <a:rPr lang="en-US" sz="2800" dirty="0" smtClean="0"/>
              <a:t>UGA Institute for Nonprofit Organizations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for the Executive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 I still want to lead this organization?</a:t>
            </a:r>
          </a:p>
          <a:p>
            <a:r>
              <a:rPr lang="en-US" sz="2400" dirty="0" smtClean="0"/>
              <a:t>Am I right for the organization’s coming needs, challenges?    Is it right for me?</a:t>
            </a:r>
          </a:p>
          <a:p>
            <a:r>
              <a:rPr lang="en-US" sz="2400" dirty="0" smtClean="0"/>
              <a:t>Am I ready to take on these important life questions?</a:t>
            </a:r>
          </a:p>
          <a:p>
            <a:r>
              <a:rPr lang="en-US" sz="2400" dirty="0" smtClean="0"/>
              <a:t>What new interests and opportunities will I pursue?</a:t>
            </a:r>
          </a:p>
          <a:p>
            <a:r>
              <a:rPr lang="en-US" sz="2400" dirty="0" smtClean="0"/>
              <a:t>Am I financially ready to deal with the transition (either to another position or into retirement)?</a:t>
            </a:r>
          </a:p>
          <a:p>
            <a:r>
              <a:rPr lang="en-US" sz="2400" dirty="0" smtClean="0"/>
              <a:t>Do I have support systems in place to go through with what is an emotionally and intellectually challenging process?</a:t>
            </a:r>
          </a:p>
          <a:p>
            <a:r>
              <a:rPr lang="en-US" sz="2400" dirty="0" smtClean="0"/>
              <a:t>Timing:  when should I start the process and with whom?</a:t>
            </a:r>
          </a:p>
          <a:p>
            <a:r>
              <a:rPr lang="en-US" sz="2400" dirty="0" smtClean="0"/>
              <a:t>What unfinished business should I take care of before going to the board with this matter?  To my staff?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Clarifying expectations for new Executive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Start with organization’s goals, vision, core values   (not with trying to replicate the executive or trying to identify someone who is nothing like the executive)</a:t>
            </a:r>
          </a:p>
          <a:p>
            <a:r>
              <a:rPr lang="en-US" dirty="0" smtClean="0"/>
              <a:t>Organization’s needs change, so consider what it will need for the future (not just what has worked in the past).</a:t>
            </a:r>
          </a:p>
          <a:p>
            <a:r>
              <a:rPr lang="en-US" dirty="0" smtClean="0"/>
              <a:t>Specify characteristics &amp; skills needed to lead organization into its future and accomplish its strategic goals.</a:t>
            </a:r>
          </a:p>
          <a:p>
            <a:r>
              <a:rPr lang="en-US" dirty="0" smtClean="0"/>
              <a:t>Update executive’s job description.</a:t>
            </a:r>
          </a:p>
          <a:p>
            <a:r>
              <a:rPr lang="en-US" dirty="0" smtClean="0"/>
              <a:t>Incorporate needed skills and capacities into plans for successor</a:t>
            </a:r>
          </a:p>
          <a:p>
            <a:r>
              <a:rPr lang="en-US" dirty="0" smtClean="0"/>
              <a:t>Sometimes executives have become “super-people” doing work that no normal human being could replace, so be realistic in expectations.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Executive talks with board about decision to leave, how to handle transition successfully.</a:t>
            </a:r>
          </a:p>
          <a:p>
            <a:r>
              <a:rPr lang="en-US" dirty="0" smtClean="0"/>
              <a:t>Decide if there is an internal candidate. If so, plan with board how to groom &amp; prepare person.</a:t>
            </a:r>
          </a:p>
          <a:p>
            <a:r>
              <a:rPr lang="en-US" dirty="0" smtClean="0"/>
              <a:t>Communicate transition status to stakeholders.</a:t>
            </a:r>
          </a:p>
          <a:p>
            <a:r>
              <a:rPr lang="en-US" dirty="0" smtClean="0"/>
              <a:t>Conduct organizational assessment</a:t>
            </a:r>
          </a:p>
          <a:p>
            <a:r>
              <a:rPr lang="en-US" dirty="0" smtClean="0"/>
              <a:t>Translate findings into requirements for new executive.</a:t>
            </a:r>
          </a:p>
          <a:p>
            <a:r>
              <a:rPr lang="en-US" dirty="0" smtClean="0"/>
              <a:t>Conduct search, putting internal candidate through all steps required of external ones.</a:t>
            </a:r>
          </a:p>
          <a:p>
            <a:r>
              <a:rPr lang="en-US" dirty="0" smtClean="0"/>
              <a:t>If choice of outsider, tell internal person first and discuss how best to handle going public.</a:t>
            </a:r>
          </a:p>
          <a:p>
            <a:r>
              <a:rPr lang="en-US" dirty="0" smtClean="0"/>
              <a:t>Set up orientation for new appointee.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 </a:t>
            </a:r>
            <a:r>
              <a:rPr lang="en-US" dirty="0" smtClean="0"/>
              <a:t>the </a:t>
            </a:r>
            <a:r>
              <a:rPr lang="en-US" dirty="0" smtClean="0"/>
              <a:t>way for successor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Develop specific inventory of executive tasks, resources, contacts, recurring and intermittent events, key relationships, written and unwritten agreements.</a:t>
            </a:r>
          </a:p>
          <a:p>
            <a:r>
              <a:rPr lang="en-US" dirty="0" smtClean="0"/>
              <a:t>Make annual calendar, noting key people in process and organization’s traditions</a:t>
            </a:r>
          </a:p>
          <a:p>
            <a:r>
              <a:rPr lang="en-US" dirty="0" smtClean="0"/>
              <a:t>Specify location of key materials, resource s(such as keys, personnel files, checkbook, telephone number, combination to safe, alarm codes, maintenance people, birthdays)</a:t>
            </a:r>
          </a:p>
          <a:p>
            <a:r>
              <a:rPr lang="en-US" dirty="0" smtClean="0"/>
              <a:t>If successor is an insider,  give them major tasks and responsibilities before process begins</a:t>
            </a:r>
          </a:p>
          <a:p>
            <a:r>
              <a:rPr lang="en-US" dirty="0" smtClean="0"/>
              <a:t>Make sure person understands organization’s finances</a:t>
            </a:r>
          </a:p>
          <a:p>
            <a:r>
              <a:rPr lang="en-US" dirty="0" smtClean="0"/>
              <a:t>Introduce them to people important to the organization</a:t>
            </a:r>
          </a:p>
          <a:p>
            <a:r>
              <a:rPr lang="en-US" dirty="0" smtClean="0"/>
              <a:t>Help them think through their goals and priorities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things </a:t>
            </a:r>
            <a:r>
              <a:rPr lang="en-US" smtClean="0"/>
              <a:t>to help </a:t>
            </a:r>
            <a:r>
              <a:rPr lang="en-US" dirty="0" smtClean="0"/>
              <a:t>your successor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Things to do </a:t>
            </a:r>
          </a:p>
          <a:p>
            <a:pPr lvl="1"/>
            <a:r>
              <a:rPr lang="en-US" dirty="0" smtClean="0"/>
              <a:t>Make sure strategic plan is current</a:t>
            </a:r>
          </a:p>
          <a:p>
            <a:pPr lvl="1"/>
            <a:r>
              <a:rPr lang="en-US" dirty="0" smtClean="0"/>
              <a:t>Encourage attendance at learning opportunities, conferences, professional associations</a:t>
            </a:r>
          </a:p>
          <a:p>
            <a:pPr lvl="1"/>
            <a:r>
              <a:rPr lang="en-US" dirty="0" smtClean="0"/>
              <a:t>Create opportunities for interactions with board</a:t>
            </a:r>
          </a:p>
          <a:p>
            <a:pPr lvl="1"/>
            <a:r>
              <a:rPr lang="en-US" dirty="0" smtClean="0"/>
              <a:t>Move major responsibilities and tasks to the person</a:t>
            </a:r>
          </a:p>
          <a:p>
            <a:pPr lvl="1"/>
            <a:r>
              <a:rPr lang="en-US" dirty="0" smtClean="0"/>
              <a:t>Provide mentoring, coaching</a:t>
            </a:r>
          </a:p>
          <a:p>
            <a:pPr lvl="1"/>
            <a:r>
              <a:rPr lang="en-US" dirty="0" smtClean="0"/>
              <a:t>Be available when asked</a:t>
            </a:r>
          </a:p>
          <a:p>
            <a:pPr lvl="1"/>
            <a:r>
              <a:rPr lang="en-US" dirty="0" smtClean="0"/>
              <a:t>Just go away for </a:t>
            </a:r>
            <a:r>
              <a:rPr lang="en-US" smtClean="0"/>
              <a:t>a while (if </a:t>
            </a:r>
            <a:r>
              <a:rPr lang="en-US" dirty="0" smtClean="0"/>
              <a:t>you are staying in </a:t>
            </a:r>
            <a:r>
              <a:rPr lang="en-US" smtClean="0"/>
              <a:t>the organization)</a:t>
            </a:r>
            <a:endParaRPr lang="en-US" dirty="0" smtClean="0"/>
          </a:p>
          <a:p>
            <a:r>
              <a:rPr lang="en-US" dirty="0" smtClean="0"/>
              <a:t>Things not to do</a:t>
            </a:r>
          </a:p>
          <a:p>
            <a:pPr lvl="1"/>
            <a:r>
              <a:rPr lang="en-US" dirty="0" smtClean="0"/>
              <a:t>Leave important unfinished business</a:t>
            </a:r>
          </a:p>
          <a:p>
            <a:pPr lvl="1"/>
            <a:r>
              <a:rPr lang="en-US" dirty="0" smtClean="0"/>
              <a:t>Engage in second-guessing, giving unwanted advice or criticism (inside or outside)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www.managementhelp.org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Click on succession planning and on chief executive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Search Internet using “executive succession” for numerous other resources on this topic, such as </a:t>
            </a:r>
          </a:p>
          <a:p>
            <a:pPr lvl="1">
              <a:buNone/>
            </a:pPr>
            <a:r>
              <a:rPr lang="en-US" dirty="0" smtClean="0">
                <a:hlinkClick r:id="rId3"/>
              </a:rPr>
              <a:t>www.transitionguides.com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>
                <a:hlinkClick r:id="rId4"/>
              </a:rPr>
              <a:t>www.boardsource.org</a:t>
            </a:r>
            <a:r>
              <a:rPr lang="en-US" dirty="0" smtClean="0"/>
              <a:t> also has a fine booklet, Chief Executive Succession Planning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Intentionally replacing a good executive with another.</a:t>
            </a:r>
          </a:p>
          <a:p>
            <a:r>
              <a:rPr lang="en-US" dirty="0" smtClean="0"/>
              <a:t>Should be done in ways that minimize disruptions for whole organization.</a:t>
            </a:r>
          </a:p>
          <a:p>
            <a:r>
              <a:rPr lang="en-US" dirty="0" smtClean="0"/>
              <a:t>The board is responsible for planning and implementing the transition.</a:t>
            </a:r>
          </a:p>
          <a:p>
            <a:r>
              <a:rPr lang="en-US" dirty="0" smtClean="0"/>
              <a:t>Preparing for executive transition is part of long-run planning for the organization.</a:t>
            </a:r>
          </a:p>
          <a:p>
            <a:r>
              <a:rPr lang="en-US" dirty="0" smtClean="0"/>
              <a:t>Especially important where current executive is approaching retirement age.</a:t>
            </a:r>
          </a:p>
          <a:p>
            <a:r>
              <a:rPr lang="en-US" dirty="0" smtClean="0"/>
              <a:t>Transition plans also useful in emergencies.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don’t want our executive to think we are not satisfied with the work she/he is doing.</a:t>
            </a:r>
          </a:p>
          <a:p>
            <a:r>
              <a:rPr lang="en-US" dirty="0" smtClean="0"/>
              <a:t>I don’t want my board to think I’m unhappy and thinking about leaving.</a:t>
            </a:r>
          </a:p>
          <a:p>
            <a:r>
              <a:rPr lang="en-US" dirty="0" smtClean="0"/>
              <a:t>Fantasies of indispensability (Founder’s Syndrome also influences an executive who has been in job many years) </a:t>
            </a:r>
          </a:p>
          <a:p>
            <a:r>
              <a:rPr lang="en-US" dirty="0" smtClean="0"/>
              <a:t>Often neither party knows what to do about executive transition, and in the press of work we just neglect addressing the issue.</a:t>
            </a:r>
          </a:p>
          <a:p>
            <a:r>
              <a:rPr lang="en-US" dirty="0" smtClean="0"/>
              <a:t>Can lead to awkward transition for the organization, conflict in board or organization, and unhappy executives (the one coming in as well as the one departing).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and how to plan for </a:t>
            </a:r>
            <a:r>
              <a:rPr lang="en-US" dirty="0" smtClean="0"/>
              <a:t>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32500" lnSpcReduction="20000"/>
          </a:bodyPr>
          <a:lstStyle/>
          <a:p>
            <a:r>
              <a:rPr lang="en-US" sz="7200" dirty="0" smtClean="0"/>
              <a:t>Transitions are inevitable and present opportunities for transformative change if handled well.</a:t>
            </a:r>
          </a:p>
          <a:p>
            <a:r>
              <a:rPr lang="en-US" sz="7200" dirty="0" smtClean="0"/>
              <a:t> The board is responsible for ensuring the smooth operation of the organization. </a:t>
            </a:r>
          </a:p>
          <a:p>
            <a:r>
              <a:rPr lang="en-US" sz="7200" dirty="0" smtClean="0"/>
              <a:t>An important part of that is developing an executive transition plan in advance of needing to use it. Be prepared.</a:t>
            </a:r>
          </a:p>
          <a:p>
            <a:r>
              <a:rPr lang="en-US" sz="7200" dirty="0" smtClean="0"/>
              <a:t>Boards often delegate the work of developing such plans to the executive, who takes into consideration the concerns of the board and needs of the organization.</a:t>
            </a:r>
          </a:p>
          <a:p>
            <a:r>
              <a:rPr lang="en-US" sz="7200" dirty="0" smtClean="0"/>
              <a:t>Draft plan submitted to board for refinement and approval well before it is needed.</a:t>
            </a:r>
          </a:p>
          <a:p>
            <a:r>
              <a:rPr lang="en-US" sz="7200" dirty="0" smtClean="0"/>
              <a:t>Plan should be a part of an overall HR plan for promoting and replacing each staff member in the organization:   every position should have 2 or more people who know how and are prepared to handle it.</a:t>
            </a:r>
          </a:p>
          <a:p>
            <a:r>
              <a:rPr lang="en-US" sz="7200" dirty="0" smtClean="0"/>
              <a:t>Serves to replace dependence on individuals, and bases operations on ongoing systems.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for every staff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Every executive should put into place a transition </a:t>
            </a:r>
            <a:r>
              <a:rPr lang="en-US" dirty="0" smtClean="0"/>
              <a:t>plan for every position </a:t>
            </a:r>
            <a:r>
              <a:rPr lang="en-US" dirty="0" smtClean="0"/>
              <a:t>and groom people to move into the </a:t>
            </a:r>
            <a:r>
              <a:rPr lang="en-US" dirty="0" smtClean="0"/>
              <a:t>roles </a:t>
            </a:r>
            <a:r>
              <a:rPr lang="en-US" dirty="0" smtClean="0"/>
              <a:t>whenever needed.</a:t>
            </a:r>
          </a:p>
          <a:p>
            <a:r>
              <a:rPr lang="en-US" dirty="0" smtClean="0"/>
              <a:t>Clarify the vision and core values of the organization, its strategic goals for future, skills needed to accomplish them.</a:t>
            </a:r>
          </a:p>
          <a:p>
            <a:r>
              <a:rPr lang="en-US" dirty="0" smtClean="0"/>
              <a:t>Incorporate  components into a plan for </a:t>
            </a:r>
            <a:r>
              <a:rPr lang="en-US" dirty="0" smtClean="0"/>
              <a:t>each position, including the executive, </a:t>
            </a:r>
            <a:r>
              <a:rPr lang="en-US" dirty="0" smtClean="0"/>
              <a:t>well in advance of needing it.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HR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Career development and building leadership and management skills should be done with every employee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Start with the organization’s goals and identify skills needed to accomplish each</a:t>
            </a:r>
            <a:endParaRPr lang="en-US" dirty="0" smtClean="0"/>
          </a:p>
          <a:p>
            <a:r>
              <a:rPr lang="en-US" dirty="0" smtClean="0"/>
              <a:t>Talent pools </a:t>
            </a:r>
            <a:r>
              <a:rPr lang="en-US" dirty="0" smtClean="0"/>
              <a:t>and gaps should </a:t>
            </a:r>
            <a:r>
              <a:rPr lang="en-US" dirty="0" smtClean="0"/>
              <a:t>be identified based on </a:t>
            </a:r>
            <a:r>
              <a:rPr lang="en-US" dirty="0" smtClean="0"/>
              <a:t>goals, competencies</a:t>
            </a:r>
            <a:r>
              <a:rPr lang="en-US" dirty="0" smtClean="0"/>
              <a:t>, skills, behaviors.</a:t>
            </a:r>
          </a:p>
          <a:p>
            <a:r>
              <a:rPr lang="en-US" dirty="0" smtClean="0"/>
              <a:t>Use periodic assessments to </a:t>
            </a:r>
            <a:r>
              <a:rPr lang="en-US" dirty="0" smtClean="0"/>
              <a:t>identify, train, </a:t>
            </a:r>
            <a:r>
              <a:rPr lang="en-US" dirty="0" smtClean="0"/>
              <a:t>and reinforce increasing contributions to organization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Provide opportunities for people to learn and practice other jobs</a:t>
            </a:r>
            <a:endParaRPr lang="en-US" dirty="0" smtClean="0"/>
          </a:p>
          <a:p>
            <a:r>
              <a:rPr lang="en-US" dirty="0" smtClean="0"/>
              <a:t>Promote mobility to retain high performers.</a:t>
            </a:r>
          </a:p>
          <a:p>
            <a:r>
              <a:rPr lang="en-US" dirty="0" smtClean="0"/>
              <a:t>Compensation: use current information about salaries and benefits for similar positions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Apply same principles to executive position.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Important Executive Skills          to Cultivate among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60198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Analytical and problem-solving</a:t>
            </a:r>
          </a:p>
          <a:p>
            <a:r>
              <a:rPr lang="en-US" dirty="0" smtClean="0"/>
              <a:t>Oral and written communication</a:t>
            </a:r>
          </a:p>
          <a:p>
            <a:r>
              <a:rPr lang="en-US" dirty="0" smtClean="0"/>
              <a:t>Contracting</a:t>
            </a:r>
          </a:p>
          <a:p>
            <a:r>
              <a:rPr lang="en-US" dirty="0" smtClean="0"/>
              <a:t>Consumer and donor relations</a:t>
            </a:r>
          </a:p>
          <a:p>
            <a:r>
              <a:rPr lang="en-US" dirty="0" smtClean="0"/>
              <a:t>Decisiveness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Negotiating, finding shared solutions</a:t>
            </a:r>
          </a:p>
          <a:p>
            <a:r>
              <a:rPr lang="en-US" dirty="0" smtClean="0"/>
              <a:t>Integrity, honesty</a:t>
            </a:r>
          </a:p>
          <a:p>
            <a:r>
              <a:rPr lang="en-US" dirty="0" smtClean="0"/>
              <a:t>Leadership</a:t>
            </a:r>
          </a:p>
          <a:p>
            <a:r>
              <a:rPr lang="en-US" dirty="0" smtClean="0"/>
              <a:t>Organizational awareness</a:t>
            </a:r>
          </a:p>
          <a:p>
            <a:r>
              <a:rPr lang="en-US" dirty="0" smtClean="0"/>
              <a:t>Planning and evaluating</a:t>
            </a:r>
          </a:p>
          <a:p>
            <a:r>
              <a:rPr lang="en-US" dirty="0" smtClean="0"/>
              <a:t>Policy analysis and development</a:t>
            </a:r>
          </a:p>
          <a:p>
            <a:r>
              <a:rPr lang="en-US" dirty="0" smtClean="0"/>
              <a:t>Tolerance of stress and differences</a:t>
            </a:r>
          </a:p>
          <a:p>
            <a:r>
              <a:rPr lang="en-US" dirty="0" smtClean="0"/>
              <a:t>Vision</a:t>
            </a:r>
          </a:p>
          <a:p>
            <a:r>
              <a:rPr lang="en-US" dirty="0" smtClean="0"/>
              <a:t>Technical skills, computers, information systems</a:t>
            </a:r>
          </a:p>
          <a:p>
            <a:r>
              <a:rPr lang="en-US" dirty="0" smtClean="0"/>
              <a:t>Financial proficiencies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Prerequisites for Executive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Board should create conditions that will enable executive to be successful in role.</a:t>
            </a:r>
          </a:p>
          <a:p>
            <a:r>
              <a:rPr lang="en-US" dirty="0" smtClean="0"/>
              <a:t>Establish procedures for board to evaluate executive performance annually, executive to evaluate board, and board to evaluate itself. </a:t>
            </a:r>
          </a:p>
          <a:p>
            <a:r>
              <a:rPr lang="en-US" dirty="0" smtClean="0"/>
              <a:t>Issues to be addressed in assessments</a:t>
            </a:r>
          </a:p>
          <a:p>
            <a:pPr lvl="1"/>
            <a:r>
              <a:rPr lang="en-US" dirty="0" smtClean="0"/>
              <a:t>Mission, values, vision</a:t>
            </a:r>
          </a:p>
          <a:p>
            <a:pPr lvl="1"/>
            <a:r>
              <a:rPr lang="en-US" dirty="0" smtClean="0"/>
              <a:t>Strategic thinking</a:t>
            </a:r>
          </a:p>
          <a:p>
            <a:pPr lvl="1"/>
            <a:r>
              <a:rPr lang="en-US" dirty="0" smtClean="0"/>
              <a:t>Finances, fundraising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Management skills and practices</a:t>
            </a:r>
          </a:p>
          <a:p>
            <a:pPr lvl="1"/>
            <a:r>
              <a:rPr lang="en-US" dirty="0" smtClean="0"/>
              <a:t>Communications </a:t>
            </a:r>
          </a:p>
          <a:p>
            <a:pPr lvl="1"/>
            <a:r>
              <a:rPr lang="en-US" dirty="0" smtClean="0"/>
              <a:t>Organizational culture</a:t>
            </a:r>
          </a:p>
          <a:p>
            <a:r>
              <a:rPr lang="en-US" dirty="0" smtClean="0"/>
              <a:t>Discuss findings to formulate goals for coming year.</a:t>
            </a:r>
          </a:p>
          <a:p>
            <a:r>
              <a:rPr lang="en-US" dirty="0" smtClean="0"/>
              <a:t>Clearly specify mutual expectations.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Evaluating board readiness for transition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Does the job description for the executive clearly spell out goals, expectations, duties?</a:t>
            </a:r>
          </a:p>
          <a:p>
            <a:r>
              <a:rPr lang="en-US" sz="2400" dirty="0" smtClean="0"/>
              <a:t>Is there a climate of mutual respect between board and executive?</a:t>
            </a:r>
          </a:p>
          <a:p>
            <a:r>
              <a:rPr lang="en-US" sz="2400" dirty="0" smtClean="0"/>
              <a:t>Do board members understand their roles and responsibilities?</a:t>
            </a:r>
          </a:p>
          <a:p>
            <a:r>
              <a:rPr lang="en-US" sz="2400" dirty="0" smtClean="0"/>
              <a:t>Does board have regular process for evaluating executive’s performance and benefits?</a:t>
            </a:r>
          </a:p>
          <a:p>
            <a:r>
              <a:rPr lang="en-US" sz="2400" dirty="0" smtClean="0"/>
              <a:t>Does board have regular process for evaluating its own responsibilities and performance?</a:t>
            </a:r>
          </a:p>
          <a:p>
            <a:r>
              <a:rPr lang="en-US" sz="2400" dirty="0" smtClean="0"/>
              <a:t>Is there a shared vision of how the organization should evolve in coming 3-5 years?</a:t>
            </a:r>
          </a:p>
          <a:p>
            <a:r>
              <a:rPr lang="en-US" sz="2400" dirty="0" smtClean="0"/>
              <a:t>Does the work of the board and the executive build on this vision?</a:t>
            </a:r>
          </a:p>
          <a:p>
            <a:r>
              <a:rPr lang="en-US" sz="2400" dirty="0" smtClean="0"/>
              <a:t>Does board have clear understanding of organization’s finances?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1303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Executive Succession</vt:lpstr>
      <vt:lpstr>What is it?</vt:lpstr>
      <vt:lpstr>Avoidance</vt:lpstr>
      <vt:lpstr>Why and how to plan for this</vt:lpstr>
      <vt:lpstr>Development for every staff member</vt:lpstr>
      <vt:lpstr>Basic HR practices</vt:lpstr>
      <vt:lpstr>Some Important Executive Skills          to Cultivate among Staff</vt:lpstr>
      <vt:lpstr>Prerequisites for Executive Succession</vt:lpstr>
      <vt:lpstr>Evaluating board readiness for transition</vt:lpstr>
      <vt:lpstr>Reflections for the Executive</vt:lpstr>
      <vt:lpstr>Clarifying expectations for new Executive</vt:lpstr>
      <vt:lpstr>Practical Steps</vt:lpstr>
      <vt:lpstr>Smooth the way for successor</vt:lpstr>
      <vt:lpstr>More things to help your successor</vt:lpstr>
      <vt:lpstr>Further Resources</vt:lpstr>
    </vt:vector>
  </TitlesOfParts>
  <Company>SSW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Succession</dc:title>
  <dc:creator>sswxp</dc:creator>
  <cp:lastModifiedBy>sswxp</cp:lastModifiedBy>
  <cp:revision>48</cp:revision>
  <dcterms:created xsi:type="dcterms:W3CDTF">2010-01-13T20:50:49Z</dcterms:created>
  <dcterms:modified xsi:type="dcterms:W3CDTF">2010-01-15T21:09:31Z</dcterms:modified>
</cp:coreProperties>
</file>