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62" r:id="rId4"/>
    <p:sldId id="275" r:id="rId5"/>
    <p:sldId id="283" r:id="rId6"/>
    <p:sldId id="291" r:id="rId7"/>
    <p:sldId id="292" r:id="rId8"/>
    <p:sldId id="293" r:id="rId9"/>
    <p:sldId id="294" r:id="rId10"/>
    <p:sldId id="29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556" autoAdjust="0"/>
  </p:normalViewPr>
  <p:slideViewPr>
    <p:cSldViewPr>
      <p:cViewPr varScale="1">
        <p:scale>
          <a:sx n="82" d="100"/>
          <a:sy n="82" d="100"/>
        </p:scale>
        <p:origin x="-12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48CBAF-3A25-4F48-9D7E-24C059C5B56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506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DDFEF90-1837-4F48-8719-F928E2F45A6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00EA5B-93D0-4DF3-A709-CC054231A99B}" type="slidenum">
              <a:rPr lang="en-US"/>
              <a:pPr/>
              <a:t>1</a:t>
            </a:fld>
            <a:endParaRPr lang="en-US"/>
          </a:p>
        </p:txBody>
      </p:sp>
      <p:sp>
        <p:nvSpPr>
          <p:cNvPr id="460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5F45FF-ADD7-4D81-AF88-BEAABC9E0002}" type="slidenum">
              <a:rPr lang="en-US"/>
              <a:pPr/>
              <a:t>2</a:t>
            </a:fld>
            <a:endParaRPr lang="en-US"/>
          </a:p>
        </p:txBody>
      </p:sp>
      <p:sp>
        <p:nvSpPr>
          <p:cNvPr id="471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BE1437-A8E2-48BD-8001-E5E8DC812D11}" type="slidenum">
              <a:rPr lang="en-US"/>
              <a:pPr/>
              <a:t>3</a:t>
            </a:fld>
            <a:endParaRPr lang="en-US"/>
          </a:p>
        </p:txBody>
      </p:sp>
      <p:sp>
        <p:nvSpPr>
          <p:cNvPr id="481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E3E80B-A52A-4F37-A9A0-FA6D2FC0A5A1}" type="slidenum">
              <a:rPr lang="en-US"/>
              <a:pPr/>
              <a:t>4</a:t>
            </a:fld>
            <a:endParaRPr lang="en-US"/>
          </a:p>
        </p:txBody>
      </p:sp>
      <p:sp>
        <p:nvSpPr>
          <p:cNvPr id="491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C796B2-0DC1-474A-B6B4-920E8622403B}" type="slidenum">
              <a:rPr lang="en-US"/>
              <a:pPr/>
              <a:t>5</a:t>
            </a:fld>
            <a:endParaRPr lang="en-US"/>
          </a:p>
        </p:txBody>
      </p:sp>
      <p:sp>
        <p:nvSpPr>
          <p:cNvPr id="512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03F836-909C-4E9A-8F50-A24198B74846}" type="slidenum">
              <a:rPr lang="en-US"/>
              <a:pPr/>
              <a:t>6</a:t>
            </a:fld>
            <a:endParaRPr lang="en-US"/>
          </a:p>
        </p:txBody>
      </p:sp>
      <p:sp>
        <p:nvSpPr>
          <p:cNvPr id="522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44112B-2B8B-4564-80B3-CA777D156834}" type="slidenum">
              <a:rPr lang="en-US"/>
              <a:pPr/>
              <a:t>7</a:t>
            </a:fld>
            <a:endParaRPr lang="en-US"/>
          </a:p>
        </p:txBody>
      </p:sp>
      <p:sp>
        <p:nvSpPr>
          <p:cNvPr id="532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1C1694-D219-41DB-8BEB-EE34F88D126E}" type="slidenum">
              <a:rPr lang="en-US"/>
              <a:pPr/>
              <a:t>8</a:t>
            </a:fld>
            <a:endParaRPr lang="en-US"/>
          </a:p>
        </p:txBody>
      </p:sp>
      <p:sp>
        <p:nvSpPr>
          <p:cNvPr id="542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3AAC1A-8205-4423-8158-A768894739C0}" type="slidenum">
              <a:rPr lang="en-US"/>
              <a:pPr/>
              <a:t>9</a:t>
            </a:fld>
            <a:endParaRPr lang="en-US"/>
          </a:p>
        </p:txBody>
      </p:sp>
      <p:sp>
        <p:nvSpPr>
          <p:cNvPr id="552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370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837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58372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58373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58374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58375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8376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58377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58378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5837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8380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8381" name="Rectangle 13"/>
          <p:cNvSpPr>
            <a:spLocks noGrp="1" noChangeArrowheads="1"/>
          </p:cNvSpPr>
          <p:nvPr>
            <p:ph type="dt" sz="half" idx="2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8382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8383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543B767-6E71-418B-B57A-6DE1818FA5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8DB5E0-9323-4548-8933-8684F66014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D526C5-8B09-40A4-9BE4-67B6959F67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FF941A-20CD-4EA6-B716-3847A369DB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AAA1FD-71CA-4179-AFD0-826D5C4D93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3348FF-A634-439E-BEA1-BE0108B27F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0003EF-8E2A-4109-A6AE-FFCC979F02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C06C90-1FFF-4209-8F9A-C2340BD387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7E54C8-4EA5-48B2-8107-C1F3244EBF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275433-F00F-4F5B-A3CC-3312C8C7A0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8DA4B5-AA0C-4884-8F96-D25F1E39D2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34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573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57348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57349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57350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5735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735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735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/>
          </a:p>
        </p:txBody>
      </p:sp>
      <p:sp>
        <p:nvSpPr>
          <p:cNvPr id="5735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/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42386093-1594-448C-9EC3-972A2FA1EEC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7356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en-US" sz="5400"/>
              <a:t>Approaches to                 Board Development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10000"/>
            <a:ext cx="6858000" cy="1981200"/>
          </a:xfrm>
        </p:spPr>
        <p:txBody>
          <a:bodyPr/>
          <a:lstStyle/>
          <a:p>
            <a:r>
              <a:rPr lang="en-US" sz="2000"/>
              <a:t>Thomas P. Holland, Ph.D., Professor</a:t>
            </a:r>
          </a:p>
          <a:p>
            <a:r>
              <a:rPr lang="en-US" sz="2000"/>
              <a:t>Institute for Nonprofit Organizations</a:t>
            </a:r>
          </a:p>
          <a:p>
            <a:r>
              <a:rPr lang="en-US" sz="2000"/>
              <a:t>University of Georgia</a:t>
            </a:r>
          </a:p>
          <a:p>
            <a:r>
              <a:rPr lang="en-US" sz="2000"/>
              <a:t>Athens, Ga.  30602</a:t>
            </a:r>
          </a:p>
          <a:p>
            <a:r>
              <a:rPr lang="en-US" sz="2000"/>
              <a:t>706-542-5463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3600" b="1"/>
              <a:t>Lessons Learned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What are the 2-3 most important things you learned about board development?</a:t>
            </a:r>
          </a:p>
          <a:p>
            <a:r>
              <a:rPr lang="en-US" sz="2400"/>
              <a:t>What will your next action steps be to help your board become through the development process?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/>
          <a:lstStyle/>
          <a:p>
            <a:pPr algn="r"/>
            <a:r>
              <a:rPr lang="en-US" sz="3600" b="1"/>
              <a:t>CEO: Initiator of Change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696200" cy="4953000"/>
          </a:xfrm>
        </p:spPr>
        <p:txBody>
          <a:bodyPr/>
          <a:lstStyle/>
          <a:p>
            <a:r>
              <a:rPr lang="en-US" sz="2400"/>
              <a:t>Many boards comfortable with status quo</a:t>
            </a:r>
          </a:p>
          <a:p>
            <a:r>
              <a:rPr lang="en-US" sz="2400"/>
              <a:t>Someone must raise ambitions and stir discontent:  “</a:t>
            </a:r>
            <a:r>
              <a:rPr lang="en-US" sz="2400" i="1"/>
              <a:t>We can do better than this.”</a:t>
            </a:r>
            <a:endParaRPr lang="en-US" sz="2400"/>
          </a:p>
          <a:p>
            <a:r>
              <a:rPr lang="en-US" sz="2400"/>
              <a:t>Allies among board leaders are vital.</a:t>
            </a:r>
          </a:p>
          <a:p>
            <a:r>
              <a:rPr lang="en-US" sz="2400"/>
              <a:t>Some may take idea as implying criticism.</a:t>
            </a:r>
          </a:p>
          <a:p>
            <a:r>
              <a:rPr lang="en-US" sz="2400"/>
              <a:t>Change always involves anxiety. Don’t avoid it or let others sidetrack efforts.</a:t>
            </a:r>
          </a:p>
          <a:p>
            <a:r>
              <a:rPr lang="en-US" sz="2400"/>
              <a:t>Offer examples of how other boards do their work and add greater value to organization.</a:t>
            </a:r>
          </a:p>
          <a:p>
            <a:r>
              <a:rPr lang="en-US" sz="2400"/>
              <a:t>Keep at it.  Change takes time.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772400" cy="1143000"/>
          </a:xfrm>
        </p:spPr>
        <p:txBody>
          <a:bodyPr/>
          <a:lstStyle/>
          <a:p>
            <a:pPr algn="r"/>
            <a:r>
              <a:rPr lang="en-US" sz="3600" b="1"/>
              <a:t> How Do We Get Started?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772400" cy="5029200"/>
          </a:xfrm>
        </p:spPr>
        <p:txBody>
          <a:bodyPr/>
          <a:lstStyle/>
          <a:p>
            <a:r>
              <a:rPr lang="en-US" sz="2400"/>
              <a:t>Take advantage of common situations to reflect on roles of the board in them and learn from its experiences, such as</a:t>
            </a:r>
          </a:p>
          <a:p>
            <a:pPr lvl="1"/>
            <a:r>
              <a:rPr lang="en-US" sz="2400"/>
              <a:t>departure of the CEO, board chair, or any senior person</a:t>
            </a:r>
          </a:p>
          <a:p>
            <a:pPr lvl="1"/>
            <a:r>
              <a:rPr lang="en-US" sz="2400"/>
              <a:t>completion of a campaign</a:t>
            </a:r>
          </a:p>
          <a:p>
            <a:pPr lvl="1"/>
            <a:r>
              <a:rPr lang="en-US" sz="2400"/>
              <a:t>success or failure in achieving a goal</a:t>
            </a:r>
          </a:p>
          <a:p>
            <a:pPr lvl="1"/>
            <a:r>
              <a:rPr lang="en-US" sz="2400"/>
              <a:t>attendance shortfalls or complaints about   board or staff meetings</a:t>
            </a:r>
          </a:p>
          <a:p>
            <a:pPr lvl="1"/>
            <a:r>
              <a:rPr lang="en-US" sz="2400"/>
              <a:t>change in relationship with a donor, funding source, partner organization, consumers</a:t>
            </a:r>
          </a:p>
          <a:p>
            <a:pPr lvl="1"/>
            <a:r>
              <a:rPr lang="en-US" sz="2400"/>
              <a:t>any event that has major impact on organization</a:t>
            </a:r>
          </a:p>
          <a:p>
            <a:endParaRPr lang="en-US" sz="2400"/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7848600" y="3200400"/>
          <a:ext cx="990600" cy="1600200"/>
        </p:xfrm>
        <a:graphic>
          <a:graphicData uri="http://schemas.openxmlformats.org/presentationml/2006/ole">
            <p:oleObj spid="_x0000_s8196" name="Clip" r:id="rId4" imgW="3283920" imgH="4190760" progId="MS_ClipArt_Gallery.2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772400" cy="1143000"/>
          </a:xfrm>
        </p:spPr>
        <p:txBody>
          <a:bodyPr/>
          <a:lstStyle/>
          <a:p>
            <a:pPr algn="r"/>
            <a:r>
              <a:rPr lang="en-US" sz="3600" b="1"/>
              <a:t>Questions for Group Reflection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772400" cy="4114800"/>
          </a:xfrm>
        </p:spPr>
        <p:txBody>
          <a:bodyPr/>
          <a:lstStyle/>
          <a:p>
            <a:r>
              <a:rPr lang="en-US" sz="2400"/>
              <a:t>What were the major factors that led up to this situation?</a:t>
            </a:r>
          </a:p>
          <a:p>
            <a:r>
              <a:rPr lang="en-US" sz="2400"/>
              <a:t>What were our goals, assumptions, and actions going into it?</a:t>
            </a:r>
          </a:p>
          <a:p>
            <a:r>
              <a:rPr lang="en-US" sz="2400"/>
              <a:t>In what ways did we influence the sequence of events?</a:t>
            </a:r>
          </a:p>
          <a:p>
            <a:r>
              <a:rPr lang="en-US" sz="2400"/>
              <a:t>What could we have done differently to make the outcome more positive?</a:t>
            </a:r>
          </a:p>
          <a:p>
            <a:r>
              <a:rPr lang="en-US" sz="2400"/>
              <a:t>Lessons we should take into the future?</a:t>
            </a:r>
          </a:p>
        </p:txBody>
      </p:sp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7315200" y="4572000"/>
          <a:ext cx="1524000" cy="2133600"/>
        </p:xfrm>
        <a:graphic>
          <a:graphicData uri="http://schemas.openxmlformats.org/presentationml/2006/ole">
            <p:oleObj spid="_x0000_s21508" name="Clip" r:id="rId4" imgW="1857600" imgH="3995640" progId="MS_ClipArt_Gallery.2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772400" cy="1143000"/>
          </a:xfrm>
        </p:spPr>
        <p:txBody>
          <a:bodyPr/>
          <a:lstStyle/>
          <a:p>
            <a:pPr algn="r"/>
            <a:r>
              <a:rPr lang="en-US" sz="3600" b="1"/>
              <a:t>Make Learning an Expectation              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76400"/>
            <a:ext cx="7772400" cy="4114800"/>
          </a:xfrm>
        </p:spPr>
        <p:txBody>
          <a:bodyPr/>
          <a:lstStyle/>
          <a:p>
            <a:r>
              <a:rPr lang="en-US" sz="2400"/>
              <a:t>Initiate regular evaluative discussions as the last 15 minutes of every meeting:</a:t>
            </a:r>
          </a:p>
          <a:p>
            <a:pPr lvl="1"/>
            <a:r>
              <a:rPr lang="en-US" sz="2400"/>
              <a:t> Did we work on the most important issues?         </a:t>
            </a:r>
          </a:p>
          <a:p>
            <a:pPr lvl="1"/>
            <a:r>
              <a:rPr lang="en-US" sz="2400"/>
              <a:t> What went well? What didn’t?                           </a:t>
            </a:r>
          </a:p>
          <a:p>
            <a:pPr lvl="1"/>
            <a:r>
              <a:rPr lang="en-US" sz="2400"/>
              <a:t> What should we do differently next time to             	be more productive in our future meetings?</a:t>
            </a:r>
          </a:p>
          <a:p>
            <a:r>
              <a:rPr lang="en-US" sz="2400"/>
              <a:t>Carry out more extensive assessments of the group’s performance annually. </a:t>
            </a:r>
          </a:p>
          <a:p>
            <a:r>
              <a:rPr lang="en-US" sz="2400"/>
              <a:t>Discuss findings in a retreat, drawing lessons and group goals for the coming year.</a:t>
            </a:r>
          </a:p>
          <a:p>
            <a:r>
              <a:rPr lang="en-US" sz="2400"/>
              <a:t>Demonstrate how accountability works</a:t>
            </a:r>
            <a:r>
              <a:rPr lang="en-US"/>
              <a:t>.</a:t>
            </a:r>
          </a:p>
          <a:p>
            <a:pPr lvl="3"/>
            <a:endParaRPr lang="en-US"/>
          </a:p>
          <a:p>
            <a:pPr lvl="1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3600" b="1"/>
              <a:t>Task: Add Assessment to Planning 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What are our top priorities for this organization?</a:t>
            </a:r>
          </a:p>
          <a:p>
            <a:r>
              <a:rPr lang="en-US" sz="2400"/>
              <a:t>What key, selective aspects of the organization do we want to monitor?</a:t>
            </a:r>
          </a:p>
          <a:p>
            <a:r>
              <a:rPr lang="en-US" sz="2400"/>
              <a:t>What are the best ways to display each?</a:t>
            </a:r>
          </a:p>
          <a:p>
            <a:r>
              <a:rPr lang="en-US" sz="2400"/>
              <a:t>What comparisons would be most informative?  (over time, with peers)</a:t>
            </a:r>
          </a:p>
          <a:p>
            <a:r>
              <a:rPr lang="en-US" sz="2400"/>
              <a:t>When do we want to receive reports?</a:t>
            </a:r>
          </a:p>
          <a:p>
            <a:r>
              <a:rPr lang="en-US" sz="2400"/>
              <a:t>What will we do when exceptions occur?</a:t>
            </a:r>
          </a:p>
          <a:p>
            <a:endParaRPr lang="en-US"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8534400" cy="1143000"/>
          </a:xfrm>
        </p:spPr>
        <p:txBody>
          <a:bodyPr/>
          <a:lstStyle/>
          <a:p>
            <a:pPr algn="r"/>
            <a:r>
              <a:rPr lang="en-US" sz="3600" b="1"/>
              <a:t>Assess How Well the Board </a:t>
            </a:r>
            <a:br>
              <a:rPr lang="en-US" sz="3600" b="1"/>
            </a:br>
            <a:r>
              <a:rPr lang="en-US" sz="3600" b="1"/>
              <a:t>is Performing Regarding…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8763000" cy="4648200"/>
          </a:xfrm>
        </p:spPr>
        <p:txBody>
          <a:bodyPr/>
          <a:lstStyle/>
          <a:p>
            <a:r>
              <a:rPr lang="en-US" sz="2400"/>
              <a:t>Clarity of mission and purpose</a:t>
            </a:r>
          </a:p>
          <a:p>
            <a:r>
              <a:rPr lang="en-US" sz="2400"/>
              <a:t>Staying focused on important strategic issues</a:t>
            </a:r>
          </a:p>
          <a:p>
            <a:r>
              <a:rPr lang="en-US" sz="2400"/>
              <a:t>Evaluation and support of the Executive</a:t>
            </a:r>
          </a:p>
          <a:p>
            <a:r>
              <a:rPr lang="en-US" sz="2400"/>
              <a:t>Raising funds and managing financial resources</a:t>
            </a:r>
          </a:p>
          <a:p>
            <a:r>
              <a:rPr lang="en-US" sz="2400"/>
              <a:t>Involvement in planning for the future</a:t>
            </a:r>
          </a:p>
          <a:p>
            <a:r>
              <a:rPr lang="en-US" sz="2400"/>
              <a:t>Orientations for new members</a:t>
            </a:r>
          </a:p>
          <a:p>
            <a:r>
              <a:rPr lang="en-US" sz="2400"/>
              <a:t>Board-staff relationships</a:t>
            </a:r>
          </a:p>
          <a:p>
            <a:r>
              <a:rPr lang="en-US" sz="2400"/>
              <a:t>Communications with constituencies</a:t>
            </a:r>
          </a:p>
          <a:p>
            <a:r>
              <a:rPr lang="en-US" sz="2400"/>
              <a:t>Risk management</a:t>
            </a:r>
          </a:p>
          <a:p>
            <a:r>
              <a:rPr lang="en-US" sz="2400"/>
              <a:t>Board operations, use of members’ time and talents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152400"/>
            <a:ext cx="7543800" cy="1143000"/>
          </a:xfrm>
        </p:spPr>
        <p:txBody>
          <a:bodyPr/>
          <a:lstStyle/>
          <a:p>
            <a:pPr algn="r"/>
            <a:r>
              <a:rPr lang="en-US" sz="3600" b="1"/>
              <a:t>Task:  Format for Board</a:t>
            </a:r>
            <a:br>
              <a:rPr lang="en-US" sz="3600" b="1"/>
            </a:br>
            <a:r>
              <a:rPr lang="en-US" sz="3600" b="1"/>
              <a:t>Self-Assessment Tool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752600"/>
            <a:ext cx="7772400" cy="4114800"/>
          </a:xfrm>
        </p:spPr>
        <p:txBody>
          <a:bodyPr/>
          <a:lstStyle/>
          <a:p>
            <a:r>
              <a:rPr lang="en-US" sz="2400"/>
              <a:t>Begin with clarifying </a:t>
            </a:r>
            <a:r>
              <a:rPr lang="en-US" sz="2400" u="sng"/>
              <a:t>expectations</a:t>
            </a:r>
            <a:r>
              <a:rPr lang="en-US" sz="2400"/>
              <a:t> of the team, both as a group and individual members</a:t>
            </a:r>
          </a:p>
          <a:p>
            <a:r>
              <a:rPr lang="en-US" sz="2400"/>
              <a:t>Identify </a:t>
            </a:r>
            <a:r>
              <a:rPr lang="en-US" sz="2400" u="sng"/>
              <a:t>goals</a:t>
            </a:r>
            <a:r>
              <a:rPr lang="en-US" sz="2400"/>
              <a:t> for group for the coming year</a:t>
            </a:r>
          </a:p>
          <a:p>
            <a:r>
              <a:rPr lang="en-US" sz="2400"/>
              <a:t>List all expectations and goals in a series of statements</a:t>
            </a:r>
          </a:p>
          <a:p>
            <a:r>
              <a:rPr lang="en-US" sz="2400"/>
              <a:t>Add a response format to each statement:            	</a:t>
            </a:r>
            <a:r>
              <a:rPr lang="en-US" sz="2400" i="1"/>
              <a:t>How well did we do in this area in this    	meeting? over the past year?</a:t>
            </a:r>
            <a:r>
              <a:rPr lang="en-US" sz="2400"/>
              <a:t>  </a:t>
            </a:r>
          </a:p>
          <a:p>
            <a:r>
              <a:rPr lang="en-US" sz="2400"/>
              <a:t>Provide space for comments &amp; suggestions 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848600" cy="1219200"/>
          </a:xfrm>
        </p:spPr>
        <p:txBody>
          <a:bodyPr/>
          <a:lstStyle/>
          <a:p>
            <a:pPr algn="r"/>
            <a:r>
              <a:rPr lang="en-US" sz="3600" b="1"/>
              <a:t>Continuous Improvement: A Board’s Ongoing Responsibility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8800"/>
            <a:ext cx="7772400" cy="4114800"/>
          </a:xfrm>
        </p:spPr>
        <p:txBody>
          <a:bodyPr/>
          <a:lstStyle/>
          <a:p>
            <a:r>
              <a:rPr lang="en-US" sz="2400"/>
              <a:t>Identify and announce annual goals publicly</a:t>
            </a:r>
          </a:p>
          <a:p>
            <a:r>
              <a:rPr lang="en-US" sz="2400"/>
              <a:t>Keep them posted in conspicuous places</a:t>
            </a:r>
          </a:p>
          <a:p>
            <a:r>
              <a:rPr lang="en-US" sz="2400"/>
              <a:t>Remind group about them at every meeting</a:t>
            </a:r>
          </a:p>
          <a:p>
            <a:r>
              <a:rPr lang="en-US" sz="2400"/>
              <a:t>Link every agenda item to a goal</a:t>
            </a:r>
          </a:p>
          <a:p>
            <a:r>
              <a:rPr lang="en-US" sz="2400"/>
              <a:t>Solicit feedback periodically from team members and constituencies on progress</a:t>
            </a:r>
          </a:p>
          <a:p>
            <a:r>
              <a:rPr lang="en-US" sz="2400"/>
              <a:t>Review performance at end of each meeting and at end of each year</a:t>
            </a:r>
          </a:p>
          <a:p>
            <a:r>
              <a:rPr lang="en-US" sz="2400"/>
              <a:t>Set goals for improvement in coming year</a:t>
            </a:r>
          </a:p>
        </p:txBody>
      </p:sp>
      <p:graphicFrame>
        <p:nvGraphicFramePr>
          <p:cNvPr id="40964" name="Object 4"/>
          <p:cNvGraphicFramePr>
            <a:graphicFrameLocks noChangeAspect="1"/>
          </p:cNvGraphicFramePr>
          <p:nvPr/>
        </p:nvGraphicFramePr>
        <p:xfrm>
          <a:off x="7620000" y="4800600"/>
          <a:ext cx="1117600" cy="1676400"/>
        </p:xfrm>
        <a:graphic>
          <a:graphicData uri="http://schemas.openxmlformats.org/presentationml/2006/ole">
            <p:oleObj spid="_x0000_s40964" name="Clip" r:id="rId4" imgW="2765160" imgH="6043320" progId="MS_ClipArt_Gallery.2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38</TotalTime>
  <Words>566</Words>
  <Application>Microsoft Office PowerPoint</Application>
  <PresentationFormat>On-screen Show (4:3)</PresentationFormat>
  <Paragraphs>80</Paragraphs>
  <Slides>10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Times New Roman</vt:lpstr>
      <vt:lpstr>Wingdings</vt:lpstr>
      <vt:lpstr>Layers</vt:lpstr>
      <vt:lpstr>Microsoft Clip Gallery</vt:lpstr>
      <vt:lpstr>Approaches to                 Board Development</vt:lpstr>
      <vt:lpstr>CEO: Initiator of Change</vt:lpstr>
      <vt:lpstr> How Do We Get Started?</vt:lpstr>
      <vt:lpstr>Questions for Group Reflection</vt:lpstr>
      <vt:lpstr>Make Learning an Expectation               </vt:lpstr>
      <vt:lpstr>Task: Add Assessment to Planning </vt:lpstr>
      <vt:lpstr>Assess How Well the Board  is Performing Regarding…</vt:lpstr>
      <vt:lpstr>Task:  Format for Board Self-Assessment Tool</vt:lpstr>
      <vt:lpstr>Continuous Improvement: A Board’s Ongoing Responsibility</vt:lpstr>
      <vt:lpstr>Lessons Learned</vt:lpstr>
    </vt:vector>
  </TitlesOfParts>
  <Company>uga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Approaches to                 Board Development</dc:title>
  <dc:creator>ssw</dc:creator>
  <cp:lastModifiedBy>Amanda</cp:lastModifiedBy>
  <cp:revision>7</cp:revision>
  <dcterms:created xsi:type="dcterms:W3CDTF">2003-06-02T17:20:31Z</dcterms:created>
  <dcterms:modified xsi:type="dcterms:W3CDTF">2011-01-12T23:15:16Z</dcterms:modified>
</cp:coreProperties>
</file>