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6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67"/>
  </p:notesMasterIdLst>
  <p:sldIdLst>
    <p:sldId id="256" r:id="rId2"/>
    <p:sldId id="259" r:id="rId3"/>
    <p:sldId id="260" r:id="rId4"/>
    <p:sldId id="261" r:id="rId5"/>
    <p:sldId id="266" r:id="rId6"/>
    <p:sldId id="267" r:id="rId7"/>
    <p:sldId id="268" r:id="rId8"/>
    <p:sldId id="263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62" r:id="rId19"/>
    <p:sldId id="264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6" r:id="rId41"/>
    <p:sldId id="307" r:id="rId42"/>
    <p:sldId id="308" r:id="rId43"/>
    <p:sldId id="309" r:id="rId44"/>
    <p:sldId id="310" r:id="rId45"/>
    <p:sldId id="311" r:id="rId46"/>
    <p:sldId id="312" r:id="rId47"/>
    <p:sldId id="313" r:id="rId48"/>
    <p:sldId id="314" r:id="rId49"/>
    <p:sldId id="315" r:id="rId50"/>
    <p:sldId id="316" r:id="rId51"/>
    <p:sldId id="317" r:id="rId52"/>
    <p:sldId id="318" r:id="rId53"/>
    <p:sldId id="319" r:id="rId54"/>
    <p:sldId id="320" r:id="rId55"/>
    <p:sldId id="321" r:id="rId56"/>
    <p:sldId id="322" r:id="rId57"/>
    <p:sldId id="323" r:id="rId58"/>
    <p:sldId id="278" r:id="rId59"/>
    <p:sldId id="324" r:id="rId60"/>
    <p:sldId id="325" r:id="rId61"/>
    <p:sldId id="326" r:id="rId62"/>
    <p:sldId id="327" r:id="rId63"/>
    <p:sldId id="279" r:id="rId64"/>
    <p:sldId id="280" r:id="rId65"/>
    <p:sldId id="328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C8702-BF37-4D84-BD8E-FBA01249523F}" type="datetimeFigureOut">
              <a:rPr lang="en-US" smtClean="0"/>
              <a:t>5/5/2010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A8CA7-3892-4B46-AC13-E9870472BE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A8CA7-3892-4B46-AC13-E9870472BE3C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E4E1C18-3CAE-4C44-B830-D8624027428F}" type="datetimeFigureOut">
              <a:rPr lang="en-US" smtClean="0"/>
              <a:pPr/>
              <a:t>5/5/2010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A5A6363-C568-4B25-B9C1-B03505673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1C18-3CAE-4C44-B830-D8624027428F}" type="datetimeFigureOut">
              <a:rPr lang="en-US" smtClean="0"/>
              <a:pPr/>
              <a:t>5/5/2010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A6363-C568-4B25-B9C1-B03505673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1C18-3CAE-4C44-B830-D8624027428F}" type="datetimeFigureOut">
              <a:rPr lang="en-US" smtClean="0"/>
              <a:pPr/>
              <a:t>5/5/2010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A6363-C568-4B25-B9C1-B03505673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1A85D4A-6186-485E-A691-6DD71E2DBD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4E1C18-3CAE-4C44-B830-D8624027428F}" type="datetimeFigureOut">
              <a:rPr lang="en-US" smtClean="0"/>
              <a:pPr/>
              <a:t>5/5/2010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A5A6363-C568-4B25-B9C1-B03505673C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E4E1C18-3CAE-4C44-B830-D8624027428F}" type="datetimeFigureOut">
              <a:rPr lang="en-US" smtClean="0"/>
              <a:pPr/>
              <a:t>5/5/2010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A5A6363-C568-4B25-B9C1-B03505673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1C18-3CAE-4C44-B830-D8624027428F}" type="datetimeFigureOut">
              <a:rPr lang="en-US" smtClean="0"/>
              <a:pPr/>
              <a:t>5/5/2010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A6363-C568-4B25-B9C1-B03505673C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1C18-3CAE-4C44-B830-D8624027428F}" type="datetimeFigureOut">
              <a:rPr lang="en-US" smtClean="0"/>
              <a:pPr/>
              <a:t>5/5/2010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A6363-C568-4B25-B9C1-B03505673C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4E1C18-3CAE-4C44-B830-D8624027428F}" type="datetimeFigureOut">
              <a:rPr lang="en-US" smtClean="0"/>
              <a:pPr/>
              <a:t>5/5/2010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A5A6363-C568-4B25-B9C1-B03505673C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1C18-3CAE-4C44-B830-D8624027428F}" type="datetimeFigureOut">
              <a:rPr lang="en-US" smtClean="0"/>
              <a:pPr/>
              <a:t>5/5/2010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A6363-C568-4B25-B9C1-B03505673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4E1C18-3CAE-4C44-B830-D8624027428F}" type="datetimeFigureOut">
              <a:rPr lang="en-US" smtClean="0"/>
              <a:pPr/>
              <a:t>5/5/2010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A5A6363-C568-4B25-B9C1-B03505673C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4E1C18-3CAE-4C44-B830-D8624027428F}" type="datetimeFigureOut">
              <a:rPr lang="en-US" smtClean="0"/>
              <a:pPr/>
              <a:t>5/5/2010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A5A6363-C568-4B25-B9C1-B03505673C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4E1C18-3CAE-4C44-B830-D8624027428F}" type="datetimeFigureOut">
              <a:rPr lang="en-US" smtClean="0"/>
              <a:pPr/>
              <a:t>5/5/2010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A5A6363-C568-4B25-B9C1-B03505673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veunited.org/Outcomes/Resources/MPO/" TargetMode="External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Program Evaluation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Michelle Mohr Carney, Ph.D.</a:t>
            </a:r>
          </a:p>
          <a:p>
            <a:r>
              <a:rPr lang="en-US" dirty="0" smtClean="0"/>
              <a:t>Institute for Nonprofit Organizations</a:t>
            </a:r>
          </a:p>
          <a:p>
            <a:r>
              <a:rPr lang="en-US" dirty="0" smtClean="0"/>
              <a:t>University of Georgia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57200" y="457200"/>
            <a:ext cx="8229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b="1" dirty="0">
                <a:latin typeface="+mj-lt"/>
              </a:rPr>
              <a:t>Implementation Evaluation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685800" y="1600200"/>
            <a:ext cx="7543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3200" b="1" u="sng" dirty="0"/>
              <a:t>What</a:t>
            </a:r>
            <a:r>
              <a:rPr lang="en-US" sz="3200" dirty="0"/>
              <a:t>: Documents what the program is and to what extent it has been implemented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3200" b="1" u="sng" dirty="0"/>
              <a:t>When</a:t>
            </a:r>
            <a:r>
              <a:rPr lang="en-US" sz="3200" dirty="0"/>
              <a:t>: A new program is being introduced; identifies and defines the program; identifies what you are actually evaluating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3200" b="1" u="sng" dirty="0"/>
              <a:t>Examples</a:t>
            </a:r>
            <a:r>
              <a:rPr lang="en-US" sz="3200" dirty="0"/>
              <a:t>: Who receives program, where is program operating; is it being implemented the same way at each site?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2743200" y="2335212"/>
            <a:ext cx="6096000" cy="26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3600" b="1" dirty="0"/>
              <a:t> Planning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3600" b="1" dirty="0"/>
              <a:t> Development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3600" b="1" dirty="0"/>
              <a:t> Implementation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3600" b="1" dirty="0"/>
              <a:t> Feedback</a:t>
            </a:r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457200" y="457200"/>
            <a:ext cx="8077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dirty="0">
                <a:solidFill>
                  <a:schemeClr val="tx2"/>
                </a:solidFill>
                <a:latin typeface="+mj-lt"/>
              </a:rPr>
              <a:t>Overview – </a:t>
            </a:r>
            <a:r>
              <a:rPr lang="en-US" sz="4400" dirty="0" smtClean="0">
                <a:solidFill>
                  <a:schemeClr val="tx2"/>
                </a:solidFill>
                <a:latin typeface="+mj-lt"/>
              </a:rPr>
              <a:t>The Process </a:t>
            </a:r>
            <a:endParaRPr lang="en-US" sz="44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524000"/>
            <a:ext cx="8153400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Rectangle 8"/>
          <p:cNvSpPr>
            <a:spLocks noChangeArrowheads="1"/>
          </p:cNvSpPr>
          <p:nvPr/>
        </p:nvSpPr>
        <p:spPr bwMode="auto">
          <a:xfrm>
            <a:off x="762000" y="457200"/>
            <a:ext cx="8077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dirty="0">
                <a:solidFill>
                  <a:schemeClr val="tx2"/>
                </a:solidFill>
                <a:latin typeface="+mj-lt"/>
              </a:rPr>
              <a:t>Overview – The </a:t>
            </a:r>
            <a:r>
              <a:rPr lang="en-US" sz="4400" dirty="0" smtClean="0">
                <a:solidFill>
                  <a:schemeClr val="tx2"/>
                </a:solidFill>
                <a:latin typeface="+mj-lt"/>
              </a:rPr>
              <a:t>Process </a:t>
            </a:r>
            <a:endParaRPr lang="en-US" sz="44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838200" y="457200"/>
            <a:ext cx="7696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dirty="0">
                <a:solidFill>
                  <a:schemeClr val="tx2"/>
                </a:solidFill>
                <a:latin typeface="+mj-lt"/>
              </a:rPr>
              <a:t>Overview – The </a:t>
            </a:r>
            <a:r>
              <a:rPr lang="en-US" sz="4400" dirty="0" smtClean="0">
                <a:solidFill>
                  <a:schemeClr val="tx2"/>
                </a:solidFill>
                <a:latin typeface="+mj-lt"/>
              </a:rPr>
              <a:t>Process </a:t>
            </a:r>
            <a:endParaRPr lang="en-US" sz="44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132012"/>
            <a:ext cx="8077200" cy="411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905000"/>
            <a:ext cx="8534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Rectangle 10"/>
          <p:cNvSpPr>
            <a:spLocks noChangeArrowheads="1"/>
          </p:cNvSpPr>
          <p:nvPr/>
        </p:nvSpPr>
        <p:spPr bwMode="auto">
          <a:xfrm>
            <a:off x="914400" y="457200"/>
            <a:ext cx="7620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dirty="0">
                <a:solidFill>
                  <a:schemeClr val="tx2"/>
                </a:solidFill>
                <a:latin typeface="+mj-lt"/>
              </a:rPr>
              <a:t>Overview – </a:t>
            </a:r>
            <a:r>
              <a:rPr lang="en-US" sz="4400" dirty="0" smtClean="0">
                <a:solidFill>
                  <a:schemeClr val="tx2"/>
                </a:solidFill>
                <a:latin typeface="+mj-lt"/>
              </a:rPr>
              <a:t>The Process </a:t>
            </a:r>
            <a:endParaRPr lang="en-US" sz="44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04800" y="457200"/>
            <a:ext cx="8686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b="1" dirty="0" smtClean="0">
                <a:solidFill>
                  <a:schemeClr val="tx2"/>
                </a:solidFill>
                <a:latin typeface="+mj-lt"/>
              </a:rPr>
              <a:t>Scope/Purpose </a:t>
            </a:r>
            <a:r>
              <a:rPr lang="en-US" sz="4400" b="1" dirty="0">
                <a:solidFill>
                  <a:schemeClr val="tx2"/>
                </a:solidFill>
                <a:latin typeface="+mj-lt"/>
              </a:rPr>
              <a:t>of Evaluation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2438400" y="1714750"/>
            <a:ext cx="6553200" cy="4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/>
              <a:t> Why are you doing the evaluation?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b="1" dirty="0"/>
              <a:t> mandatory? program outcomes? program improvement?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/>
              <a:t> What is the scope?  How large will the effort be?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b="1" dirty="0"/>
              <a:t> large/small; broad/narrow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/>
              <a:t> How complex is the proposed evaluation?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dirty="0"/>
              <a:t> </a:t>
            </a:r>
            <a:r>
              <a:rPr lang="en-US" b="1" dirty="0"/>
              <a:t>many variables, many questions?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/>
              <a:t> What can you realistically accomplish?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1029"/>
          <p:cNvSpPr>
            <a:spLocks noChangeArrowheads="1"/>
          </p:cNvSpPr>
          <p:nvPr/>
        </p:nvSpPr>
        <p:spPr bwMode="auto">
          <a:xfrm>
            <a:off x="685800" y="457200"/>
            <a:ext cx="8001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b="1" dirty="0">
                <a:solidFill>
                  <a:schemeClr val="tx2"/>
                </a:solidFill>
                <a:latin typeface="+mj-lt"/>
              </a:rPr>
              <a:t>Resource Considerations</a:t>
            </a:r>
          </a:p>
        </p:txBody>
      </p:sp>
      <p:sp>
        <p:nvSpPr>
          <p:cNvPr id="25606" name="Rectangle 1030"/>
          <p:cNvSpPr>
            <a:spLocks noChangeArrowheads="1"/>
          </p:cNvSpPr>
          <p:nvPr/>
        </p:nvSpPr>
        <p:spPr bwMode="auto">
          <a:xfrm>
            <a:off x="1981200" y="1447800"/>
            <a:ext cx="6781800" cy="513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b="1" dirty="0"/>
              <a:t> Resources</a:t>
            </a:r>
          </a:p>
          <a:p>
            <a:pPr lvl="2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 b="1" dirty="0"/>
              <a:t>$$</a:t>
            </a:r>
          </a:p>
          <a:p>
            <a:pPr lvl="2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 b="1" dirty="0"/>
              <a:t>Staff</a:t>
            </a:r>
          </a:p>
          <a:p>
            <a:pPr lvl="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b="1" dirty="0"/>
              <a:t>who can assist?</a:t>
            </a:r>
          </a:p>
          <a:p>
            <a:pPr lvl="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b="1" dirty="0"/>
              <a:t>need to bring in expertise?</a:t>
            </a:r>
          </a:p>
          <a:p>
            <a:pPr lvl="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b="1" dirty="0"/>
              <a:t>do it yourself?</a:t>
            </a:r>
          </a:p>
          <a:p>
            <a:pPr lvl="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b="1" dirty="0"/>
              <a:t>advisory team?</a:t>
            </a:r>
          </a:p>
          <a:p>
            <a:pPr lvl="2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 b="1" dirty="0"/>
              <a:t>Time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b="1" dirty="0"/>
              <a:t> Set priorities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b="1" dirty="0"/>
              <a:t> How you will use the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609600" y="609600"/>
            <a:ext cx="7543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dirty="0">
                <a:solidFill>
                  <a:schemeClr val="tx2"/>
                </a:solidFill>
                <a:latin typeface="+mj-lt"/>
              </a:rPr>
              <a:t>Evaluation Questions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28600" y="1828800"/>
            <a:ext cx="8915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b="1"/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1828800" y="2133600"/>
            <a:ext cx="6781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 dirty="0"/>
              <a:t>What is it that you want to know about your program?</a:t>
            </a:r>
          </a:p>
          <a:p>
            <a:pPr lvl="1" algn="ctr">
              <a:spcBef>
                <a:spcPct val="20000"/>
              </a:spcBef>
            </a:pPr>
            <a:r>
              <a:rPr lang="en-US" sz="2800" dirty="0" err="1"/>
              <a:t>operationalize</a:t>
            </a:r>
            <a:r>
              <a:rPr lang="en-US" sz="2800" dirty="0"/>
              <a:t> it (make it measurable)</a:t>
            </a:r>
          </a:p>
        </p:txBody>
      </p:sp>
      <p:sp>
        <p:nvSpPr>
          <p:cNvPr id="28681" name="Text Box 11"/>
          <p:cNvSpPr txBox="1">
            <a:spLocks noChangeArrowheads="1"/>
          </p:cNvSpPr>
          <p:nvPr/>
        </p:nvSpPr>
        <p:spPr bwMode="auto">
          <a:xfrm>
            <a:off x="5775325" y="44592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682" name="Text Box 12"/>
          <p:cNvSpPr txBox="1">
            <a:spLocks noChangeArrowheads="1"/>
          </p:cNvSpPr>
          <p:nvPr/>
        </p:nvSpPr>
        <p:spPr bwMode="auto">
          <a:xfrm>
            <a:off x="5029200" y="4191000"/>
            <a:ext cx="32924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Do not move forward if you cannot answer this question.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3600"/>
              <a:t>Purposes of Evaluations and Choices of Evaluators</a:t>
            </a:r>
          </a:p>
        </p:txBody>
      </p:sp>
      <p:graphicFrame>
        <p:nvGraphicFramePr>
          <p:cNvPr id="19512" name="Group 56"/>
          <p:cNvGraphicFramePr>
            <a:graphicFrameLocks noGrp="1"/>
          </p:cNvGraphicFramePr>
          <p:nvPr>
            <p:ph type="tbl" idx="1"/>
          </p:nvPr>
        </p:nvGraphicFramePr>
        <p:xfrm>
          <a:off x="685800" y="1676400"/>
          <a:ext cx="7772400" cy="5029200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Purpose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Commissioning Body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Types of Evaluators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Program improvement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Agency board and staff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External, Internal, or Combo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Accreditation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Agency board and staff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Chosen by accrediting body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Summative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Funding sources, agency board or staff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External, Internal, or Combo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Formative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Funding sources, agency board or staff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External reviewers (ex: auditors)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Justify changes in program or leadership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Board or other authority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External Evaluators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Response to criticisms/concerns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Board, staff or other authority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External evaluators or internal staff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r>
              <a:rPr lang="en-US" dirty="0"/>
              <a:t>Kinds of Data Needed for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Sound </a:t>
            </a:r>
            <a:r>
              <a:rPr lang="en-US" dirty="0"/>
              <a:t>Evaluation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1. Coverage (Does program meet community’s needs?)</a:t>
            </a:r>
          </a:p>
          <a:p>
            <a:pPr>
              <a:lnSpc>
                <a:spcPct val="90000"/>
              </a:lnSpc>
            </a:pPr>
            <a:r>
              <a:rPr lang="en-US" sz="2800"/>
              <a:t>2. Equity (Does program meet needs of women, minorities etc.?) </a:t>
            </a:r>
          </a:p>
          <a:p>
            <a:pPr>
              <a:lnSpc>
                <a:spcPct val="90000"/>
              </a:lnSpc>
            </a:pPr>
            <a:r>
              <a:rPr lang="en-US" sz="2800"/>
              <a:t>3. Process (Extent implemented as designed) </a:t>
            </a:r>
          </a:p>
          <a:p>
            <a:pPr>
              <a:lnSpc>
                <a:spcPct val="90000"/>
              </a:lnSpc>
            </a:pPr>
            <a:r>
              <a:rPr lang="en-US" sz="2800"/>
              <a:t>4. Effort (Extent program is producing results)</a:t>
            </a:r>
          </a:p>
          <a:p>
            <a:pPr>
              <a:lnSpc>
                <a:spcPct val="90000"/>
              </a:lnSpc>
            </a:pPr>
            <a:r>
              <a:rPr lang="en-US" sz="2800"/>
              <a:t>5. Cost-efficiency (Cost-benefit analysis)</a:t>
            </a:r>
          </a:p>
          <a:p>
            <a:pPr>
              <a:lnSpc>
                <a:spcPct val="90000"/>
              </a:lnSpc>
            </a:pPr>
            <a:r>
              <a:rPr lang="en-US" sz="2800"/>
              <a:t>6. Outcomes (Impact of program and achievement of outcomes)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dirty="0" smtClean="0"/>
              <a:t>Purpose/Objectives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31848"/>
            <a:ext cx="7467600" cy="4873752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3200" dirty="0" smtClean="0"/>
              <a:t>Increase your knowledge of processes involved in program evaluation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3200" dirty="0" smtClean="0"/>
              <a:t> Provide information and resources to help you design and conduct your own program evaluation</a:t>
            </a:r>
            <a:endParaRPr lang="en-US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/>
              <a:t>Getting to Outcomes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2362200"/>
            <a:ext cx="7467600" cy="411175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Name some things agencies measure or track in their programs (e.g., number of staff, units of services, number of participants</a:t>
            </a:r>
            <a:endParaRPr lang="en-US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Program Outcome Model</a:t>
            </a:r>
            <a:br>
              <a:rPr lang="en-US"/>
            </a:br>
            <a:r>
              <a:rPr lang="en-US"/>
              <a:t>Inputs</a:t>
            </a:r>
            <a:r>
              <a:rPr lang="en-US">
                <a:sym typeface="Monotype Sorts" pitchFamily="2" charset="2"/>
              </a:rPr>
              <a:t>ActivitiesOutputs</a:t>
            </a:r>
            <a:endParaRPr lang="en-US"/>
          </a:p>
        </p:txBody>
      </p:sp>
      <p:sp>
        <p:nvSpPr>
          <p:cNvPr id="10243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smtClean="0"/>
              <a:t>Resources		Services		Products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Money			shelter			classes taught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Staff			training	     counseling sessions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volunteers		education           educational materials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Equipment &amp;		counseling                hrs. of service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Supplies		mentoring		   delivered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smtClean="0"/>
              <a:t>Constraints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Laws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Regulations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Funders’ requirements			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991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Program Outcome Model</a:t>
            </a:r>
            <a:br>
              <a:rPr lang="en-US" dirty="0"/>
            </a:br>
            <a:r>
              <a:rPr lang="en-US" sz="3600" dirty="0" err="1"/>
              <a:t>Inputs</a:t>
            </a:r>
            <a:r>
              <a:rPr lang="en-US" sz="3600" dirty="0" err="1">
                <a:sym typeface="Monotype Sorts" pitchFamily="2" charset="2"/>
              </a:rPr>
              <a:t>ActivitiesOutputsOutcomes</a:t>
            </a:r>
            <a:endParaRPr lang="en-US" sz="3600" dirty="0">
              <a:sym typeface="Monotype Sorts" pitchFamily="2" charset="2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229600" cy="4873752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800" b="1" dirty="0"/>
              <a:t>Resources	Services	Products	Benefits for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/>
              <a:t>money		shelter		classes taught   </a:t>
            </a:r>
            <a:r>
              <a:rPr lang="en-US" sz="2000" b="1" dirty="0"/>
              <a:t>     </a:t>
            </a:r>
            <a:r>
              <a:rPr lang="en-US" sz="2400" b="1" dirty="0"/>
              <a:t>People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/>
              <a:t>staff		training         counseling sessions    </a:t>
            </a:r>
            <a:r>
              <a:rPr lang="en-US" sz="2000" dirty="0" smtClean="0"/>
              <a:t>   new knowledge</a:t>
            </a:r>
            <a:endParaRPr lang="en-US" sz="20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/>
              <a:t>volunteers          education         educational materials  increased skills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 smtClean="0"/>
              <a:t>Equipment </a:t>
            </a:r>
            <a:r>
              <a:rPr lang="en-US" sz="2000" dirty="0"/>
              <a:t>	counseling             hrs. of service    </a:t>
            </a:r>
            <a:r>
              <a:rPr lang="en-US" sz="2000" dirty="0" smtClean="0"/>
              <a:t>   </a:t>
            </a:r>
            <a:r>
              <a:rPr lang="en-US" sz="2000" dirty="0"/>
              <a:t>changed attitudes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/>
              <a:t>supplies	  </a:t>
            </a:r>
            <a:r>
              <a:rPr lang="en-US" sz="2000" dirty="0" smtClean="0"/>
              <a:t>mentoring             </a:t>
            </a:r>
            <a:r>
              <a:rPr lang="en-US" sz="2000" dirty="0"/>
              <a:t>delivered </a:t>
            </a:r>
            <a:r>
              <a:rPr lang="en-US" sz="2000" dirty="0" smtClean="0"/>
              <a:t>	             </a:t>
            </a:r>
            <a:r>
              <a:rPr lang="en-US" sz="2000" dirty="0" smtClean="0">
                <a:sym typeface="Symbol" pitchFamily="18" charset="2"/>
              </a:rPr>
              <a:t></a:t>
            </a:r>
            <a:endParaRPr lang="en-US" sz="2000" dirty="0"/>
          </a:p>
          <a:p>
            <a:pPr>
              <a:buClr>
                <a:schemeClr val="accent3"/>
              </a:buClr>
              <a:buNone/>
              <a:defRPr/>
            </a:pPr>
            <a:r>
              <a:rPr lang="en-US" sz="2800" b="1" dirty="0"/>
              <a:t>Constraints			</a:t>
            </a:r>
            <a:r>
              <a:rPr lang="en-US" sz="2800" b="1" dirty="0" smtClean="0"/>
              <a:t>             </a:t>
            </a:r>
            <a:r>
              <a:rPr lang="en-US" sz="2000" dirty="0" smtClean="0"/>
              <a:t>values</a:t>
            </a:r>
            <a:r>
              <a:rPr lang="en-US" sz="2000" b="1" dirty="0" smtClean="0"/>
              <a:t> </a:t>
            </a:r>
            <a:r>
              <a:rPr lang="en-US" sz="2000" dirty="0" smtClean="0"/>
              <a:t>modified </a:t>
            </a:r>
            <a:endParaRPr lang="en-US" sz="20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/>
              <a:t>laws						           </a:t>
            </a:r>
            <a:r>
              <a:rPr lang="en-US" sz="2000" dirty="0" smtClean="0"/>
              <a:t>   </a:t>
            </a:r>
            <a:r>
              <a:rPr lang="en-US" sz="2000" dirty="0" smtClean="0">
                <a:sym typeface="Symbol" pitchFamily="18" charset="2"/>
              </a:rPr>
              <a:t></a:t>
            </a:r>
            <a:endParaRPr lang="en-US" sz="20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/>
              <a:t>Regulations				</a:t>
            </a:r>
            <a:r>
              <a:rPr lang="en-US" sz="2000" dirty="0" smtClean="0"/>
              <a:t>             behavior improved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 smtClean="0"/>
              <a:t> funders’ requirements                                            condition changed</a:t>
            </a:r>
            <a:endParaRPr lang="en-US" sz="20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dirty="0"/>
              <a:t>			</a:t>
            </a:r>
            <a:endParaRPr lang="en-US" sz="20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Parenting Education Program</a:t>
            </a:r>
            <a:r>
              <a:rPr lang="en-US" dirty="0" smtClean="0"/>
              <a:t>	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Parents from 10 families attend the workshops</a:t>
            </a:r>
          </a:p>
          <a:p>
            <a:r>
              <a:rPr lang="en-US" sz="2800" dirty="0" smtClean="0"/>
              <a:t>Six group workshops are conducted</a:t>
            </a:r>
          </a:p>
          <a:p>
            <a:r>
              <a:rPr lang="en-US" sz="2800" dirty="0" smtClean="0"/>
              <a:t>Parents’ understanding of children’s developmental issues increases</a:t>
            </a:r>
          </a:p>
          <a:p>
            <a:r>
              <a:rPr lang="en-US" sz="2800" dirty="0" smtClean="0"/>
              <a:t>Parents provide more age-appropriate guidance to children</a:t>
            </a:r>
          </a:p>
          <a:p>
            <a:r>
              <a:rPr lang="en-US" sz="2800" dirty="0" smtClean="0"/>
              <a:t>Parents participate in role plays and group discussions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After-school Program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Children master new individual and group activities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15 at-risk children attend after-school sessions at the church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Activities are designed to encourage cooperative play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Children’s social skills improve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Children make more positive use of free time outside of the program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Tutoring Program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20 school-agers in grades 4 to 8 are matched with high school tutors</a:t>
            </a:r>
          </a:p>
          <a:p>
            <a:r>
              <a:rPr lang="en-US" sz="2800" dirty="0" smtClean="0"/>
              <a:t>Youngsters’ academic performance increases</a:t>
            </a:r>
          </a:p>
          <a:p>
            <a:r>
              <a:rPr lang="en-US" sz="2800" dirty="0" smtClean="0"/>
              <a:t>Youngsters indicate increased belief in their abilities to learn new subjects</a:t>
            </a:r>
          </a:p>
          <a:p>
            <a:r>
              <a:rPr lang="en-US" sz="2800" dirty="0" smtClean="0"/>
              <a:t>Youngsters receive one-on-one help in reading and math</a:t>
            </a:r>
          </a:p>
          <a:p>
            <a:r>
              <a:rPr lang="en-US" sz="2800" dirty="0" smtClean="0"/>
              <a:t>Tutors emphasize the importance of education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94488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Conflict Management Program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Youths are involved in fewer physical conflicts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Discussion sessions explore experiences with stereotyping, cultural differences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Youths display greater tolerance of differing points of view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Youths practice communication and negotiation skills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Youths report more willingness to have friends with backgrounds different from theirs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153400" cy="1524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Inputs Through Outcomes: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Conceptual Chain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92500" lnSpcReduction="10000"/>
          </a:bodyPr>
          <a:lstStyle/>
          <a:p>
            <a:pPr marL="274320" indent="-274320" algn="ctr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800"/>
              <a:t>Inputs</a:t>
            </a:r>
          </a:p>
          <a:p>
            <a:pPr marL="274320" indent="-274320" algn="ctr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800" b="1">
                <a:sym typeface="Symbol" pitchFamily="18" charset="2"/>
              </a:rPr>
              <a:t></a:t>
            </a:r>
          </a:p>
          <a:p>
            <a:pPr marL="274320" indent="-274320" algn="ctr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800">
                <a:sym typeface="Symbol" pitchFamily="18" charset="2"/>
              </a:rPr>
              <a:t>Activities</a:t>
            </a:r>
          </a:p>
          <a:p>
            <a:pPr marL="274320" indent="-274320" algn="ctr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800" b="1">
                <a:sym typeface="Symbol" pitchFamily="18" charset="2"/>
              </a:rPr>
              <a:t></a:t>
            </a:r>
          </a:p>
          <a:p>
            <a:pPr marL="274320" indent="-274320" algn="ctr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800">
                <a:sym typeface="Symbol" pitchFamily="18" charset="2"/>
              </a:rPr>
              <a:t>Outputs</a:t>
            </a:r>
          </a:p>
          <a:p>
            <a:pPr marL="274320" indent="-274320" algn="ctr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800" b="1">
                <a:sym typeface="Symbol" pitchFamily="18" charset="2"/>
              </a:rPr>
              <a:t></a:t>
            </a:r>
          </a:p>
          <a:p>
            <a:pPr marL="274320" indent="-274320" algn="ctr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800">
                <a:sym typeface="Symbol" pitchFamily="18" charset="2"/>
              </a:rPr>
              <a:t>Initial Outcomes</a:t>
            </a:r>
          </a:p>
          <a:p>
            <a:pPr marL="274320" indent="-274320" algn="ctr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800" b="1">
                <a:sym typeface="Symbol" pitchFamily="18" charset="2"/>
              </a:rPr>
              <a:t></a:t>
            </a:r>
          </a:p>
          <a:p>
            <a:pPr marL="274320" indent="-274320" algn="ctr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800">
                <a:sym typeface="Symbol" pitchFamily="18" charset="2"/>
              </a:rPr>
              <a:t>Intermediate Outcomes</a:t>
            </a:r>
          </a:p>
          <a:p>
            <a:pPr marL="274320" indent="-274320" algn="ctr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800" b="1">
                <a:sym typeface="Symbol" pitchFamily="18" charset="2"/>
              </a:rPr>
              <a:t></a:t>
            </a:r>
          </a:p>
          <a:p>
            <a:pPr marL="274320" indent="-274320" algn="ctr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800">
                <a:sym typeface="Symbol" pitchFamily="18" charset="2"/>
              </a:rPr>
              <a:t>Longer-term Outcomes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/>
              <a:t>Outcomes vs. Indicators vs. Targets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Outcomes: Benefits for participants during or after their involvement with a program (e.g., Parents read to their preschoolers more often).</a:t>
            </a:r>
          </a:p>
          <a:p>
            <a:r>
              <a:rPr lang="en-US" sz="2800" dirty="0" smtClean="0"/>
              <a:t>Outcome Indicators: The specific information collected to track a program’s success on outcomes (e.g., The number and percent of parents who read to their preschoolers more often now than before coming to the program).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4676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/>
              <a:t>Outcomes vs. Indicators vs. Targets (cont.)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4248"/>
            <a:ext cx="7467600" cy="312115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Outcome Targets: Numerical objectives for a program’s level of achievement on its outcomes.</a:t>
            </a:r>
          </a:p>
          <a:p>
            <a:pPr>
              <a:buFontTx/>
              <a:buNone/>
            </a:pPr>
            <a:r>
              <a:rPr lang="en-US" sz="2800" dirty="0" smtClean="0"/>
              <a:t>	(e.g., 75% of parents will report an increase in how often they read to their preschoolers)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219200" y="457200"/>
            <a:ext cx="7543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b="1" dirty="0" smtClean="0">
                <a:latin typeface="+mj-lt"/>
              </a:rPr>
              <a:t>Introduction</a:t>
            </a:r>
            <a:endParaRPr lang="en-US" sz="4400" b="1" dirty="0">
              <a:latin typeface="+mj-lt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819400" y="2362200"/>
            <a:ext cx="6324600" cy="2357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 Why </a:t>
            </a:r>
            <a:r>
              <a:rPr lang="en-US" sz="3200" dirty="0"/>
              <a:t>evaluate?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/>
              <a:t> What is evaluation?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cs typeface="Arial" charset="0"/>
              </a:rPr>
              <a:t> What does evaluation do?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cs typeface="Arial" charset="0"/>
              </a:rPr>
              <a:t> Kinds of evaluation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Keep Expectations Modest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800" dirty="0" smtClean="0"/>
              <a:t>Outcome findings will not tell you:</a:t>
            </a:r>
          </a:p>
          <a:p>
            <a:pPr>
              <a:buFontTx/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cs typeface="Times New Roman" pitchFamily="18" charset="0"/>
              </a:rPr>
              <a:t>• </a:t>
            </a:r>
            <a:r>
              <a:rPr lang="en-US" sz="2800" dirty="0" smtClean="0"/>
              <a:t>Whether the program caused the outcome</a:t>
            </a:r>
          </a:p>
          <a:p>
            <a:pPr>
              <a:buFontTx/>
              <a:buNone/>
            </a:pPr>
            <a:r>
              <a:rPr lang="en-US" sz="2800" dirty="0" smtClean="0"/>
              <a:t>	 </a:t>
            </a:r>
            <a:r>
              <a:rPr lang="en-US" sz="2800" dirty="0" smtClean="0">
                <a:cs typeface="Times New Roman" pitchFamily="18" charset="0"/>
              </a:rPr>
              <a:t>•</a:t>
            </a:r>
            <a:r>
              <a:rPr lang="en-US" sz="2800" dirty="0" smtClean="0"/>
              <a:t> Why this level of outcome was achieved</a:t>
            </a:r>
          </a:p>
          <a:p>
            <a:pPr>
              <a:buFontTx/>
              <a:buNone/>
            </a:pPr>
            <a:r>
              <a:rPr lang="en-US" sz="2800" dirty="0" smtClean="0"/>
              <a:t>	 </a:t>
            </a:r>
            <a:r>
              <a:rPr lang="en-US" sz="2800" dirty="0" smtClean="0">
                <a:cs typeface="Times New Roman" pitchFamily="18" charset="0"/>
              </a:rPr>
              <a:t>•</a:t>
            </a:r>
            <a:r>
              <a:rPr lang="en-US" sz="2800" dirty="0" smtClean="0"/>
              <a:t> What actions to take to improve the  outcome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9144000" cy="184785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“Program" for </a:t>
            </a:r>
            <a:br>
              <a:rPr lang="en-US" sz="4000" dirty="0" smtClean="0"/>
            </a:br>
            <a:r>
              <a:rPr lang="en-US" sz="4000" dirty="0" smtClean="0"/>
              <a:t>outcome </a:t>
            </a:r>
            <a:r>
              <a:rPr lang="en-US" sz="4000" dirty="0"/>
              <a:t>measurement purposes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set of related activities and outputs directed at common or closely related purposes that a meaningful portion of the agency’s resources is dedicated to achieve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Criteria for Choosing First Program for Outcome Measurement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38862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800" dirty="0"/>
              <a:t>Consider a program if: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/>
              <a:t>It has recognizable and reasonably defined mission and clientele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/>
              <a:t>It represents a substantial portion of the agency’s activity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/>
              <a:t>Funders or others have been asking about the program’s results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/>
              <a:t>Program supervisors and staff are likely to be supportive of outcome measurement effort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219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/>
              <a:t>Sample Timeline for Planning and Implementing Outcome Measurement in a Program</a:t>
            </a:r>
          </a:p>
        </p:txBody>
      </p:sp>
      <p:graphicFrame>
        <p:nvGraphicFramePr>
          <p:cNvPr id="20927" name="Group 447"/>
          <p:cNvGraphicFramePr>
            <a:graphicFrameLocks noGrp="1"/>
          </p:cNvGraphicFramePr>
          <p:nvPr/>
        </p:nvGraphicFramePr>
        <p:xfrm>
          <a:off x="228600" y="1295400"/>
          <a:ext cx="8534400" cy="5283836"/>
        </p:xfrm>
        <a:graphic>
          <a:graphicData uri="http://schemas.openxmlformats.org/drawingml/2006/table">
            <a:tbl>
              <a:tblPr/>
              <a:tblGrid>
                <a:gridCol w="1878013"/>
                <a:gridCol w="339725"/>
                <a:gridCol w="342900"/>
                <a:gridCol w="427037"/>
                <a:gridCol w="425450"/>
                <a:gridCol w="427038"/>
                <a:gridCol w="427037"/>
                <a:gridCol w="427038"/>
                <a:gridCol w="649287"/>
                <a:gridCol w="676275"/>
                <a:gridCol w="609600"/>
                <a:gridCol w="625475"/>
                <a:gridCol w="596900"/>
                <a:gridCol w="682625"/>
              </a:tblGrid>
              <a:tr h="796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Initial Prep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Trial Run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Implementation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Month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Month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Month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8-?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Get ready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Choose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Outcomes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7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Specify Indicators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7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 Prepare to collect data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/>
              <a:t>Sample Timeline for Planning and Implementing Outcome Measurement in a Program (cont.)</a:t>
            </a:r>
          </a:p>
        </p:txBody>
      </p:sp>
      <p:graphicFrame>
        <p:nvGraphicFramePr>
          <p:cNvPr id="21675" name="Group 171"/>
          <p:cNvGraphicFramePr>
            <a:graphicFrameLocks noGrp="1"/>
          </p:cNvGraphicFramePr>
          <p:nvPr/>
        </p:nvGraphicFramePr>
        <p:xfrm>
          <a:off x="228600" y="1524000"/>
          <a:ext cx="8610600" cy="5175504"/>
        </p:xfrm>
        <a:graphic>
          <a:graphicData uri="http://schemas.openxmlformats.org/drawingml/2006/table">
            <a:tbl>
              <a:tblPr/>
              <a:tblGrid>
                <a:gridCol w="1893888"/>
                <a:gridCol w="344487"/>
                <a:gridCol w="344488"/>
                <a:gridCol w="430212"/>
                <a:gridCol w="431800"/>
                <a:gridCol w="430213"/>
                <a:gridCol w="430212"/>
                <a:gridCol w="430213"/>
                <a:gridCol w="646112"/>
                <a:gridCol w="692150"/>
                <a:gridCol w="614363"/>
                <a:gridCol w="630237"/>
                <a:gridCol w="603250"/>
                <a:gridCol w="688975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Initial Prep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Trial Run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Implementation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Month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Month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Month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8-?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8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 Try out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xxxxx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 Analyze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Findings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7. Improve System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8. Use findings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Sources of Ideas for Outcomes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Program documents</a:t>
            </a:r>
          </a:p>
          <a:p>
            <a:r>
              <a:rPr lang="en-US" smtClean="0"/>
              <a:t>Program staff</a:t>
            </a:r>
          </a:p>
          <a:p>
            <a:r>
              <a:rPr lang="en-US" smtClean="0"/>
              <a:t>Key volunteers</a:t>
            </a:r>
          </a:p>
          <a:p>
            <a:r>
              <a:rPr lang="en-US" smtClean="0"/>
              <a:t>Program participants</a:t>
            </a:r>
          </a:p>
          <a:p>
            <a:r>
              <a:rPr lang="en-US" smtClean="0"/>
              <a:t>Participants’ parents or other caregivers</a:t>
            </a:r>
          </a:p>
          <a:p>
            <a:r>
              <a:rPr lang="en-US" smtClean="0"/>
              <a:t>Records of complaint about program’s value or relevance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Sources of Ideas for Outcomes (cont.)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Programs or agencies that are “next steps” for your participants</a:t>
            </a:r>
          </a:p>
          <a:p>
            <a:r>
              <a:rPr lang="en-US" smtClean="0"/>
              <a:t>Programs with missions, services, and participants similar to yours</a:t>
            </a:r>
          </a:p>
          <a:p>
            <a:r>
              <a:rPr lang="en-US" smtClean="0"/>
              <a:t>Outside observers of your program in action</a:t>
            </a:r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Program Outcome Criteria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smtClean="0"/>
              <a:t>For each outcome:</a:t>
            </a:r>
          </a:p>
          <a:p>
            <a:r>
              <a:rPr lang="en-US" sz="2800" smtClean="0"/>
              <a:t>Is it reasonable to think the program can influence the outcome in a non-trivial way, even though it can’t control it?</a:t>
            </a:r>
          </a:p>
          <a:p>
            <a:r>
              <a:rPr lang="en-US" sz="2800" smtClean="0"/>
              <a:t>Would measurement of the outcome help identify program successes and pinpoint problems?</a:t>
            </a:r>
          </a:p>
          <a:p>
            <a:r>
              <a:rPr lang="en-US" sz="2800" smtClean="0"/>
              <a:t>Will the program’s various “publics” accept this as a valid outcome of the program?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Program Outcome Criteria (cont.)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For the set of outcomes:</a:t>
            </a:r>
          </a:p>
          <a:p>
            <a:pPr>
              <a:lnSpc>
                <a:spcPct val="90000"/>
              </a:lnSpc>
            </a:pPr>
            <a:r>
              <a:rPr lang="en-US" smtClean="0"/>
              <a:t>Do they reflect the program logic-the chain of changes program outputs are intended to set in motion for participants?</a:t>
            </a:r>
          </a:p>
          <a:p>
            <a:pPr>
              <a:lnSpc>
                <a:spcPct val="90000"/>
              </a:lnSpc>
            </a:pPr>
            <a:r>
              <a:rPr lang="en-US" smtClean="0"/>
              <a:t>Do the longer-term outcomes represent meaningful benefits or changes in the participants’ condition or quality of life?</a:t>
            </a:r>
          </a:p>
          <a:p>
            <a:pPr>
              <a:lnSpc>
                <a:spcPct val="90000"/>
              </a:lnSpc>
            </a:pPr>
            <a:r>
              <a:rPr lang="en-US" smtClean="0"/>
              <a:t>Are potential negative outcomes identified?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Outcome Indicator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specific item of information that tracks a program’s success on an outcome</a:t>
            </a:r>
          </a:p>
          <a:p>
            <a:r>
              <a:rPr lang="en-US" smtClean="0"/>
              <a:t>Identifies the characteristic or change that signals that an outcome has been achieved</a:t>
            </a:r>
          </a:p>
          <a:p>
            <a:r>
              <a:rPr lang="en-US" smtClean="0"/>
              <a:t>Is observable and measurable </a:t>
            </a:r>
          </a:p>
          <a:p>
            <a:r>
              <a:rPr lang="en-US" smtClean="0"/>
              <a:t>Usually is expressed as number and percent of participants achieving the outcome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914400" y="609600"/>
            <a:ext cx="7543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b="1" dirty="0">
                <a:latin typeface="+mj-lt"/>
              </a:rPr>
              <a:t>Why Evaluate?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990600" y="1905000"/>
            <a:ext cx="76962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3200" dirty="0"/>
              <a:t> Determine program outcomes</a:t>
            </a:r>
          </a:p>
          <a:p>
            <a:pPr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3200" dirty="0"/>
              <a:t> Identify program strengths</a:t>
            </a:r>
          </a:p>
          <a:p>
            <a:pPr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3200" dirty="0"/>
              <a:t> Identify and improve weaknesses</a:t>
            </a:r>
          </a:p>
          <a:p>
            <a:pPr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3200" dirty="0">
                <a:cs typeface="Arial" charset="0"/>
              </a:rPr>
              <a:t> Justify use of resources</a:t>
            </a:r>
          </a:p>
          <a:p>
            <a:pPr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3200" dirty="0">
                <a:cs typeface="Arial" charset="0"/>
              </a:rPr>
              <a:t> Increased emphasis on accountability</a:t>
            </a:r>
          </a:p>
          <a:p>
            <a:pPr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3200" dirty="0">
                <a:cs typeface="Arial" charset="0"/>
              </a:rPr>
              <a:t> Professional responsibility to show </a:t>
            </a:r>
            <a:r>
              <a:rPr lang="en-US" sz="3200" dirty="0" smtClean="0">
                <a:cs typeface="Arial" charset="0"/>
              </a:rPr>
              <a:t>	effectiveness </a:t>
            </a:r>
            <a:r>
              <a:rPr lang="en-US" sz="3200" dirty="0">
                <a:cs typeface="Arial" charset="0"/>
              </a:rPr>
              <a:t>of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Examples of Factors That Could Influence Participant Outcomes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Participant Characteristics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Age group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Sex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Race/ethnicity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Educational level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Household income group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Household composition (size, # of children,etc.)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Disability status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Examples of Factors That Could Influence Participant Outcomes (cont.)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Degree of Difficulty of the Participants’ Situation</a:t>
            </a:r>
          </a:p>
          <a:p>
            <a:pPr>
              <a:lnSpc>
                <a:spcPct val="90000"/>
              </a:lnSpc>
            </a:pPr>
            <a:r>
              <a:rPr lang="en-US" smtClean="0"/>
              <a:t>Geographic Location of Residence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Neighborhood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Political boundaries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Zip code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Census tract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City or county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Examples of Factors That Could Influence Participant Outcomes (cont.)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r>
              <a:rPr lang="en-US" smtClean="0"/>
              <a:t>Organization’s Service Unit</a:t>
            </a:r>
          </a:p>
          <a:p>
            <a:r>
              <a:rPr lang="en-US" smtClean="0"/>
              <a:t>Type or Amount of Service Provided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Sources of Data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Written Records</a:t>
            </a:r>
          </a:p>
          <a:p>
            <a:r>
              <a:rPr lang="en-US" smtClean="0"/>
              <a:t>Specific individuals (participants, parents, teachers, employers, etc.)</a:t>
            </a:r>
          </a:p>
          <a:p>
            <a:r>
              <a:rPr lang="en-US" smtClean="0"/>
              <a:t>General public</a:t>
            </a:r>
          </a:p>
          <a:p>
            <a:r>
              <a:rPr lang="en-US" smtClean="0"/>
              <a:t>Trained observers (rating behavior, facilities, environments, etc.)</a:t>
            </a:r>
          </a:p>
          <a:p>
            <a:r>
              <a:rPr lang="en-US" smtClean="0"/>
              <a:t>Mechanical tests and measurements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3350"/>
            <a:ext cx="8229600" cy="200025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Examples of Outcomes That Can Be Measured by Trained Observer Ratings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7772400" cy="3962400"/>
          </a:xfrm>
        </p:spPr>
        <p:txBody>
          <a:bodyPr/>
          <a:lstStyle/>
          <a:p>
            <a:r>
              <a:rPr lang="en-US" smtClean="0"/>
              <a:t>Participants use direct eye contact during job interview role-plays</a:t>
            </a:r>
          </a:p>
          <a:p>
            <a:r>
              <a:rPr lang="en-US" smtClean="0"/>
              <a:t>Youths use verbal rather than physical means to resolve conflicts</a:t>
            </a:r>
          </a:p>
          <a:p>
            <a:r>
              <a:rPr lang="en-US" smtClean="0"/>
              <a:t>Recipients of rehabilitative services are able to undertake activities of daily living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207645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Examples of Outcomes That Can Be Measured by Trained Observer Ratings (cont.)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743200"/>
            <a:ext cx="7772400" cy="3886200"/>
          </a:xfrm>
        </p:spPr>
        <p:txBody>
          <a:bodyPr/>
          <a:lstStyle/>
          <a:p>
            <a:r>
              <a:rPr lang="en-US" smtClean="0"/>
              <a:t>Adult day care participants eat nutritious meals</a:t>
            </a:r>
          </a:p>
          <a:p>
            <a:r>
              <a:rPr lang="en-US" smtClean="0"/>
              <a:t>Condition of neighborhood parks and playgrounds (amount of litter, broken glass, etc.) improves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Designing Data Collection Methods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1. Decide how to obtain needed data from each source</a:t>
            </a:r>
          </a:p>
          <a:p>
            <a:r>
              <a:rPr lang="en-US" smtClean="0"/>
              <a:t>2. Prepare data collection instruments</a:t>
            </a:r>
          </a:p>
          <a:p>
            <a:r>
              <a:rPr lang="en-US" smtClean="0"/>
              <a:t>3. Develop data collection procedures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Methods of Collecting Data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Extract data from written records</a:t>
            </a:r>
          </a:p>
          <a:p>
            <a:r>
              <a:rPr lang="en-US" smtClean="0"/>
              <a:t>Survey individuals or households</a:t>
            </a:r>
          </a:p>
          <a:p>
            <a:pPr lvl="1"/>
            <a:r>
              <a:rPr lang="en-US" smtClean="0"/>
              <a:t>Self-administered questionnaire</a:t>
            </a:r>
          </a:p>
          <a:p>
            <a:pPr lvl="1"/>
            <a:r>
              <a:rPr lang="en-US" smtClean="0"/>
              <a:t>Interviewer-administered questionnaire</a:t>
            </a:r>
          </a:p>
          <a:p>
            <a:r>
              <a:rPr lang="en-US" smtClean="0"/>
              <a:t>Have trained observer rate behavior, environments</a:t>
            </a:r>
          </a:p>
          <a:p>
            <a:r>
              <a:rPr lang="en-US" smtClean="0"/>
              <a:t>Take physical measurements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Modes of Survey Administration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Mail</a:t>
            </a:r>
          </a:p>
          <a:p>
            <a:r>
              <a:rPr lang="en-US" smtClean="0"/>
              <a:t>Telephone</a:t>
            </a:r>
          </a:p>
          <a:p>
            <a:r>
              <a:rPr lang="en-US" smtClean="0"/>
              <a:t>In-person at home</a:t>
            </a:r>
          </a:p>
          <a:p>
            <a:r>
              <a:rPr lang="en-US" smtClean="0"/>
              <a:t>In-person at a public facility</a:t>
            </a:r>
          </a:p>
          <a:p>
            <a:r>
              <a:rPr lang="en-US" smtClean="0"/>
              <a:t>Combination of the above (e.g., mail questionnaire with telephone follow-up)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Comparison </a:t>
            </a:r>
            <a:r>
              <a:rPr lang="en-US" sz="3200" dirty="0"/>
              <a:t>of Major Data Collection Methods</a:t>
            </a:r>
          </a:p>
        </p:txBody>
      </p:sp>
      <p:graphicFrame>
        <p:nvGraphicFramePr>
          <p:cNvPr id="40057" name="Group 121"/>
          <p:cNvGraphicFramePr>
            <a:graphicFrameLocks noGrp="1"/>
          </p:cNvGraphicFramePr>
          <p:nvPr/>
        </p:nvGraphicFramePr>
        <p:xfrm>
          <a:off x="0" y="1371600"/>
          <a:ext cx="9144000" cy="5486400"/>
        </p:xfrm>
        <a:graphic>
          <a:graphicData uri="http://schemas.openxmlformats.org/drawingml/2006/table">
            <a:tbl>
              <a:tblPr/>
              <a:tblGrid>
                <a:gridCol w="2133600"/>
                <a:gridCol w="2085975"/>
                <a:gridCol w="2032000"/>
                <a:gridCol w="1408113"/>
                <a:gridCol w="1484312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Data Collection Method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Characteristic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Review of Program Records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Self-Administered Questionnaire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Interview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Rating by Trained Observer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Moderate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Moderate to 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Depends on availability of low-cost observers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5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Amount of training required for data collectors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None to some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Moderate to 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Moderate to 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Completion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Depends on amt. data needed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Moderate to long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Short to moderate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Response rate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High, if records contain needed 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Depends on distribution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Moderate to good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1029"/>
          <p:cNvSpPr>
            <a:spLocks noChangeArrowheads="1"/>
          </p:cNvSpPr>
          <p:nvPr/>
        </p:nvSpPr>
        <p:spPr bwMode="auto">
          <a:xfrm>
            <a:off x="381000" y="457200"/>
            <a:ext cx="8458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dirty="0">
                <a:latin typeface="+mj-lt"/>
              </a:rPr>
              <a:t>What is Program Evaluation?</a:t>
            </a:r>
          </a:p>
        </p:txBody>
      </p:sp>
      <p:sp>
        <p:nvSpPr>
          <p:cNvPr id="11270" name="Rectangle 1030"/>
          <p:cNvSpPr>
            <a:spLocks noChangeArrowheads="1"/>
          </p:cNvSpPr>
          <p:nvPr/>
        </p:nvSpPr>
        <p:spPr bwMode="auto">
          <a:xfrm>
            <a:off x="533400" y="1642170"/>
            <a:ext cx="80772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3200" b="1" u="sng" dirty="0"/>
              <a:t> Purposeful</a:t>
            </a:r>
            <a:r>
              <a:rPr lang="en-US" sz="3200" dirty="0"/>
              <a:t>, </a:t>
            </a:r>
            <a:r>
              <a:rPr lang="en-US" sz="3200" b="1" u="sng" dirty="0"/>
              <a:t>systematic</a:t>
            </a:r>
            <a:r>
              <a:rPr lang="en-US" sz="3200" dirty="0"/>
              <a:t>, and </a:t>
            </a:r>
            <a:r>
              <a:rPr lang="en-US" sz="3200" b="1" u="sng" dirty="0"/>
              <a:t>careful</a:t>
            </a:r>
            <a:r>
              <a:rPr lang="en-US" sz="3200" dirty="0"/>
              <a:t> collection and analysis of information used for the purpose of documenting the effectiveness and impact of programs, establishing accountability, and identifying areas needing change and improvement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Key Issues in Data Collection Procedures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When will data be collected?</a:t>
            </a:r>
          </a:p>
          <a:p>
            <a:pPr lvl="1"/>
            <a:r>
              <a:rPr lang="en-US" smtClean="0"/>
              <a:t>When entering program</a:t>
            </a:r>
          </a:p>
          <a:p>
            <a:pPr lvl="1"/>
            <a:r>
              <a:rPr lang="en-US" smtClean="0"/>
              <a:t>When completing program</a:t>
            </a:r>
          </a:p>
          <a:p>
            <a:pPr lvl="1"/>
            <a:r>
              <a:rPr lang="en-US" smtClean="0"/>
              <a:t>Fixed interval after entering</a:t>
            </a:r>
          </a:p>
          <a:p>
            <a:pPr lvl="1"/>
            <a:r>
              <a:rPr lang="en-US" smtClean="0"/>
              <a:t>Fixed interval after completing</a:t>
            </a:r>
          </a:p>
          <a:p>
            <a:pPr lvl="1"/>
            <a:r>
              <a:rPr lang="en-US" smtClean="0"/>
              <a:t>Combination of above</a:t>
            </a:r>
          </a:p>
          <a:p>
            <a:r>
              <a:rPr lang="en-US" smtClean="0"/>
              <a:t>Who is considered a participant?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Key Issues in Data Collection Procedures (cont.)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Include all participants or only a sample?</a:t>
            </a:r>
          </a:p>
          <a:p>
            <a:r>
              <a:rPr lang="en-US" smtClean="0"/>
              <a:t>Who will collect the data?</a:t>
            </a:r>
          </a:p>
          <a:p>
            <a:r>
              <a:rPr lang="en-US" smtClean="0"/>
              <a:t>How will confidentiality be protected?</a:t>
            </a:r>
          </a:p>
          <a:p>
            <a:r>
              <a:rPr lang="en-US" smtClean="0"/>
              <a:t>How will participants be informed about data collection?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200" y="704088"/>
            <a:ext cx="8305800" cy="40965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/>
              <a:t>PLEASE </a:t>
            </a:r>
            <a:br>
              <a:rPr lang="en-US" b="1" dirty="0" smtClean="0"/>
            </a:br>
            <a:r>
              <a:rPr lang="en-US" b="1" dirty="0" smtClean="0"/>
              <a:t>!!!!!!</a:t>
            </a:r>
            <a:br>
              <a:rPr lang="en-US" b="1" dirty="0" smtClean="0"/>
            </a:br>
            <a:r>
              <a:rPr lang="en-US" b="1" dirty="0" smtClean="0"/>
              <a:t>DO NOT</a:t>
            </a:r>
            <a:br>
              <a:rPr lang="en-US" b="1" dirty="0" smtClean="0"/>
            </a:br>
            <a:r>
              <a:rPr lang="en-US" b="1" dirty="0" smtClean="0"/>
              <a:t>SKIP</a:t>
            </a:r>
            <a:br>
              <a:rPr lang="en-US" b="1" dirty="0" smtClean="0"/>
            </a:br>
            <a:r>
              <a:rPr lang="en-US" b="1" dirty="0" smtClean="0"/>
              <a:t>THE </a:t>
            </a:r>
            <a:br>
              <a:rPr lang="en-US" b="1" dirty="0" smtClean="0"/>
            </a:br>
            <a:r>
              <a:rPr lang="en-US" b="1" dirty="0" smtClean="0"/>
              <a:t>TRIAL</a:t>
            </a:r>
            <a:br>
              <a:rPr lang="en-US" b="1" dirty="0" smtClean="0"/>
            </a:br>
            <a:r>
              <a:rPr lang="en-US" b="1" dirty="0" smtClean="0"/>
              <a:t>RUN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What You Don’t Know CAN Hurt You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Measurement Problems, e.g.</a:t>
            </a:r>
          </a:p>
          <a:p>
            <a:pPr lvl="1"/>
            <a:r>
              <a:rPr lang="en-US" smtClean="0"/>
              <a:t>Overlooked outcomes</a:t>
            </a:r>
          </a:p>
          <a:p>
            <a:pPr lvl="1"/>
            <a:r>
              <a:rPr lang="en-US" smtClean="0"/>
              <a:t>Badly defined indicators</a:t>
            </a:r>
          </a:p>
          <a:p>
            <a:pPr lvl="1"/>
            <a:r>
              <a:rPr lang="en-US" smtClean="0"/>
              <a:t>Inadequate data collector training</a:t>
            </a:r>
          </a:p>
          <a:p>
            <a:pPr lvl="1"/>
            <a:r>
              <a:rPr lang="en-US" smtClean="0"/>
              <a:t>Conflicting instruments for related instruments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What You Don’t Know CAN Hurt You (cont.)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Administration Problems, e.g.</a:t>
            </a:r>
          </a:p>
          <a:p>
            <a:pPr lvl="1"/>
            <a:r>
              <a:rPr lang="en-US" smtClean="0"/>
              <a:t>Agency records aren’t current</a:t>
            </a:r>
          </a:p>
          <a:p>
            <a:pPr lvl="1"/>
            <a:r>
              <a:rPr lang="en-US" smtClean="0"/>
              <a:t>Data collectors lose interest</a:t>
            </a:r>
          </a:p>
          <a:p>
            <a:pPr lvl="1"/>
            <a:r>
              <a:rPr lang="en-US" smtClean="0"/>
              <a:t>No return address on questionnaire</a:t>
            </a:r>
          </a:p>
          <a:p>
            <a:pPr lvl="1"/>
            <a:r>
              <a:rPr lang="en-US" smtClean="0"/>
              <a:t>Too many long distance follow-up phone calls</a:t>
            </a:r>
          </a:p>
          <a:p>
            <a:pPr lvl="1"/>
            <a:r>
              <a:rPr lang="en-US" smtClean="0"/>
              <a:t>Respondents refuse consent, don’t keep appointments, can’t remember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Trial Run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Does not have to involve the entire program, but must…</a:t>
            </a:r>
          </a:p>
          <a:p>
            <a:pPr>
              <a:lnSpc>
                <a:spcPct val="90000"/>
              </a:lnSpc>
            </a:pPr>
            <a:r>
              <a:rPr lang="en-US" smtClean="0"/>
              <a:t>Include all aspects of the outcome measurement system</a:t>
            </a:r>
          </a:p>
          <a:p>
            <a:pPr>
              <a:lnSpc>
                <a:spcPct val="90000"/>
              </a:lnSpc>
            </a:pPr>
            <a:r>
              <a:rPr lang="en-US" smtClean="0"/>
              <a:t>Involve a representative group of participants</a:t>
            </a:r>
          </a:p>
          <a:p>
            <a:pPr>
              <a:lnSpc>
                <a:spcPct val="90000"/>
              </a:lnSpc>
            </a:pPr>
            <a:r>
              <a:rPr lang="en-US" smtClean="0"/>
              <a:t>Last long enough to span all the key data collection points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Some Options for Using a Subset of Participants in a Trial Run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68562"/>
            <a:ext cx="8229600" cy="4389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For multi-site programs, use only some sites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If staff are organized into units, use only some units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If participants go through the program in groups, use only some groups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dirty="0" smtClean="0"/>
              <a:t>THE SUBSET MUST BE REPRESENTATIVE OF ALL PARTICIPANTS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Outcome Measurement System Features to Monitor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Time spent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Former participants not located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Data frequently missing in records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Response rates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Refusal rates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Planned observations not completed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Data collection errors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Data needed but unavailable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Costs beyond staff time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838200" y="678359"/>
            <a:ext cx="8153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b="1" dirty="0">
                <a:solidFill>
                  <a:schemeClr val="tx2"/>
                </a:solidFill>
                <a:latin typeface="+mj-lt"/>
              </a:rPr>
              <a:t>Drawing Conclusions</a:t>
            </a:r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2514600" y="2057400"/>
            <a:ext cx="6400800" cy="3761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3200" b="1" dirty="0"/>
              <a:t> Examine results carefully and objectively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3200" b="1" dirty="0"/>
              <a:t> Draw conclusions based on your data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3200" b="1" dirty="0"/>
              <a:t> What do the results signify about your program?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Disappointing Outcome Findings: The Story Behind the Numbers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819400"/>
            <a:ext cx="7772400" cy="3962400"/>
          </a:xfrm>
        </p:spPr>
        <p:txBody>
          <a:bodyPr/>
          <a:lstStyle/>
          <a:p>
            <a:r>
              <a:rPr lang="en-US" smtClean="0"/>
              <a:t>Internal factors, e.g.</a:t>
            </a:r>
          </a:p>
          <a:p>
            <a:pPr lvl="1"/>
            <a:r>
              <a:rPr lang="en-US" smtClean="0"/>
              <a:t>Sudden staff turnover</a:t>
            </a:r>
          </a:p>
          <a:p>
            <a:pPr lvl="1"/>
            <a:r>
              <a:rPr lang="en-US" smtClean="0"/>
              <a:t>New service delivery strategy</a:t>
            </a:r>
          </a:p>
          <a:p>
            <a:pPr lvl="1"/>
            <a:r>
              <a:rPr lang="en-US" smtClean="0"/>
              <a:t>New target group</a:t>
            </a:r>
          </a:p>
          <a:p>
            <a:pPr lvl="1"/>
            <a:r>
              <a:rPr lang="en-US" smtClean="0"/>
              <a:t>Unrealistic outcome target</a:t>
            </a:r>
          </a:p>
          <a:p>
            <a:pPr lvl="1"/>
            <a:r>
              <a:rPr lang="en-US" smtClean="0"/>
              <a:t>A problem in the measurement system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981200" y="754559"/>
            <a:ext cx="6477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dirty="0">
                <a:solidFill>
                  <a:schemeClr val="tx2"/>
                </a:solidFill>
                <a:latin typeface="+mj-lt"/>
              </a:rPr>
              <a:t>What Evaluation Does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590800" y="2438400"/>
            <a:ext cx="5943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3200" b="1" dirty="0"/>
              <a:t> </a:t>
            </a:r>
            <a:r>
              <a:rPr lang="en-US" sz="3200" dirty="0"/>
              <a:t>Looks at the results of your investment of time, expertise, and energy, and compares those results with what you said you wanted to achieve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84785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Disappointing Outcome Findings: The Story Behind the Numbers (cont.)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971800"/>
            <a:ext cx="7772400" cy="3886200"/>
          </a:xfrm>
        </p:spPr>
        <p:txBody>
          <a:bodyPr/>
          <a:lstStyle/>
          <a:p>
            <a:r>
              <a:rPr lang="en-US" smtClean="0"/>
              <a:t>External factors, e.g.</a:t>
            </a:r>
          </a:p>
          <a:p>
            <a:pPr lvl="1"/>
            <a:r>
              <a:rPr lang="en-US" smtClean="0"/>
              <a:t>Community unemployment increased</a:t>
            </a:r>
          </a:p>
          <a:p>
            <a:pPr lvl="1"/>
            <a:r>
              <a:rPr lang="en-US" smtClean="0"/>
              <a:t>Related service used by participants closed </a:t>
            </a:r>
          </a:p>
          <a:p>
            <a:pPr lvl="1"/>
            <a:r>
              <a:rPr lang="en-US" smtClean="0"/>
              <a:t>Public transportation increased fares, shut down some routes serving your program</a:t>
            </a:r>
          </a:p>
          <a:p>
            <a:pPr lvl="1"/>
            <a:r>
              <a:rPr lang="en-US" smtClean="0"/>
              <a:t>Severe weather caused sudden increase in service requests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Uses of Outcomes Findings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Internal: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Provide direction for staff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Identify training needs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Improve programs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Support annual and long-range planning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Guide budgets and justify resource allocations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Suggest outcome targets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Focus board members’ attention on programmatic issues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Uses of Outcomes Findings (cont.)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External:</a:t>
            </a:r>
          </a:p>
          <a:p>
            <a:pPr lvl="1"/>
            <a:r>
              <a:rPr lang="en-US" smtClean="0"/>
              <a:t>Recruit talented staff and volunteers</a:t>
            </a:r>
          </a:p>
          <a:p>
            <a:pPr lvl="1"/>
            <a:r>
              <a:rPr lang="en-US" smtClean="0"/>
              <a:t>Promote the program to potential participants and referral sources</a:t>
            </a:r>
          </a:p>
          <a:p>
            <a:pPr lvl="1"/>
            <a:r>
              <a:rPr lang="en-US" smtClean="0"/>
              <a:t>Identify partners for collaboration</a:t>
            </a:r>
          </a:p>
          <a:p>
            <a:pPr lvl="1"/>
            <a:r>
              <a:rPr lang="en-US" smtClean="0"/>
              <a:t>Enhance the program’s public image</a:t>
            </a:r>
          </a:p>
          <a:p>
            <a:pPr lvl="1"/>
            <a:r>
              <a:rPr lang="en-US" smtClean="0"/>
              <a:t>Retain and increase funding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381000" y="304800"/>
            <a:ext cx="8763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b="1" dirty="0">
                <a:solidFill>
                  <a:schemeClr val="tx2"/>
                </a:solidFill>
                <a:latin typeface="+mj-lt"/>
              </a:rPr>
              <a:t>Feedback to Program Improvement</a:t>
            </a:r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609600" y="1905000"/>
            <a:ext cx="80772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b="1" dirty="0"/>
              <a:t> You can use evaluation findings to make program improvements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 b="1" dirty="0"/>
              <a:t> Consider adjustments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 b="1" dirty="0"/>
              <a:t> Re-examine/revise program strategies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 b="1" dirty="0"/>
              <a:t> Change programs or methodologies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 b="1" dirty="0"/>
              <a:t> Increase time with the program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b="1" dirty="0"/>
              <a:t> Use your results as a needs assessment for future efforts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3200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1524000" y="685800"/>
            <a:ext cx="662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b="1" dirty="0">
                <a:solidFill>
                  <a:schemeClr val="tx2"/>
                </a:solidFill>
                <a:latin typeface="+mj-lt"/>
              </a:rPr>
              <a:t>Conclusion</a:t>
            </a:r>
          </a:p>
        </p:txBody>
      </p:sp>
      <p:sp>
        <p:nvSpPr>
          <p:cNvPr id="109574" name="Rectangle 6"/>
          <p:cNvSpPr>
            <a:spLocks noChangeArrowheads="1"/>
          </p:cNvSpPr>
          <p:nvPr/>
        </p:nvSpPr>
        <p:spPr bwMode="auto">
          <a:xfrm>
            <a:off x="2819400" y="1981200"/>
            <a:ext cx="5943600" cy="3834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 b="1" dirty="0"/>
              <a:t>Evaluation helps you</a:t>
            </a:r>
            <a:r>
              <a:rPr lang="en-US" sz="3200" b="1" dirty="0" smtClean="0"/>
              <a:t>: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</a:pPr>
            <a:r>
              <a:rPr lang="en-US" sz="3200" b="1" dirty="0" smtClean="0"/>
              <a:t> </a:t>
            </a:r>
            <a:r>
              <a:rPr lang="en-US" sz="3200" b="1" dirty="0"/>
              <a:t>determine the effects </a:t>
            </a:r>
            <a:r>
              <a:rPr lang="en-US" sz="3200" b="1" dirty="0" smtClean="0"/>
              <a:t>of </a:t>
            </a:r>
            <a:r>
              <a:rPr lang="en-US" sz="3200" b="1" dirty="0"/>
              <a:t>the program on </a:t>
            </a:r>
            <a:r>
              <a:rPr lang="en-US" sz="3200" b="1" dirty="0" smtClean="0"/>
              <a:t>recipients</a:t>
            </a:r>
            <a:endParaRPr lang="en-US" sz="3200" b="1" dirty="0"/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</a:pPr>
            <a:r>
              <a:rPr lang="en-US" sz="3200" b="1" dirty="0"/>
              <a:t> know if you have reached your objectives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</a:pPr>
            <a:r>
              <a:rPr lang="en-US" sz="3200" b="1" dirty="0"/>
              <a:t> improve your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620000" cy="1143000"/>
          </a:xfrm>
        </p:spPr>
        <p:txBody>
          <a:bodyPr/>
          <a:lstStyle/>
          <a:p>
            <a:r>
              <a:rPr lang="en-US" dirty="0" smtClean="0"/>
              <a:t>Logic Model Process </a:t>
            </a:r>
            <a:br>
              <a:rPr lang="en-US" dirty="0" smtClean="0"/>
            </a:br>
            <a:r>
              <a:rPr lang="en-US" dirty="0" smtClean="0"/>
              <a:t>United Way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4248"/>
            <a:ext cx="7467600" cy="4873752"/>
          </a:xfrm>
        </p:spPr>
        <p:txBody>
          <a:bodyPr/>
          <a:lstStyle/>
          <a:p>
            <a:r>
              <a:rPr lang="en-US" dirty="0" smtClean="0"/>
              <a:t>A copy </a:t>
            </a:r>
            <a:r>
              <a:rPr lang="en-US" dirty="0" smtClean="0"/>
              <a:t>of the United Way Handbook - Available at: </a:t>
            </a:r>
            <a:r>
              <a:rPr lang="en-US" u="sng" dirty="0" smtClean="0">
                <a:hlinkClick r:id="rId3"/>
              </a:rPr>
              <a:t>http://www.liveunited.org/Outcomes/Resources/MPO/</a:t>
            </a:r>
            <a:endParaRPr lang="en-US" dirty="0" smtClean="0"/>
          </a:p>
          <a:p>
            <a:r>
              <a:rPr lang="en-US" dirty="0" smtClean="0"/>
              <a:t>To order, contact United Way Store at 800-772-0008 (toll-free U.S.) or 703-212-6300. Item No. 0989. Price: $5 (plus shipping and handling).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447800" y="678359"/>
            <a:ext cx="7010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b="1" dirty="0">
                <a:latin typeface="+mj-lt"/>
              </a:rPr>
              <a:t>Kinds of Evaluation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667000" y="2362200"/>
            <a:ext cx="7543800" cy="2640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600" b="1" dirty="0" smtClean="0"/>
              <a:t> Outcome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600" b="1" dirty="0" smtClean="0"/>
              <a:t> </a:t>
            </a:r>
            <a:r>
              <a:rPr lang="en-US" sz="3600" b="1" dirty="0"/>
              <a:t>Implementation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600" b="1" dirty="0"/>
              <a:t> Formative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600" b="1" dirty="0"/>
              <a:t> Summative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dirty="0"/>
              <a:t>Types and </a:t>
            </a:r>
            <a:r>
              <a:rPr lang="en-US" sz="4000" dirty="0" smtClean="0"/>
              <a:t>Timing </a:t>
            </a:r>
            <a:r>
              <a:rPr lang="en-US" sz="4000" dirty="0"/>
              <a:t>of Evaluation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Formative</a:t>
            </a:r>
            <a:r>
              <a:rPr lang="en-US" sz="3200" dirty="0"/>
              <a:t>: provides information on program’s activities and how the program is progressing (valuable in developing and improving a program; accreditation activity) </a:t>
            </a: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Summative: examines how well a program has achieved its goals (valuable to funding sources etc)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295400" y="381000"/>
            <a:ext cx="6781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b="1" dirty="0">
                <a:latin typeface="+mj-lt"/>
              </a:rPr>
              <a:t>Outcome Evaluation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143000" y="1905000"/>
            <a:ext cx="7543800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3200" b="1" u="sng" dirty="0"/>
              <a:t>What</a:t>
            </a:r>
            <a:r>
              <a:rPr lang="en-US" sz="3200" dirty="0"/>
              <a:t>: Identifies the results or effects of a program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3200" b="1" u="sng" dirty="0"/>
              <a:t>When</a:t>
            </a:r>
            <a:r>
              <a:rPr lang="en-US" sz="3200" dirty="0"/>
              <a:t>: You want to measure students’ or clients’ knowledge, attitudes, and behaviors as a result of a program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3200" b="1" u="sng" dirty="0"/>
              <a:t>Examples</a:t>
            </a:r>
            <a:r>
              <a:rPr lang="en-US" sz="3200" dirty="0"/>
              <a:t>: Did program increase achievement, reduce truancy, create better decision-making?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259</TotalTime>
  <Words>2399</Words>
  <Application>Microsoft Office PowerPoint</Application>
  <PresentationFormat>On-screen Show (4:3)</PresentationFormat>
  <Paragraphs>514</Paragraphs>
  <Slides>65</Slides>
  <Notes>65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Oriel</vt:lpstr>
      <vt:lpstr>Program Evaluation</vt:lpstr>
      <vt:lpstr>Purpose/Objectives </vt:lpstr>
      <vt:lpstr>Slide 3</vt:lpstr>
      <vt:lpstr>Slide 4</vt:lpstr>
      <vt:lpstr>Slide 5</vt:lpstr>
      <vt:lpstr>Slide 6</vt:lpstr>
      <vt:lpstr>Slide 7</vt:lpstr>
      <vt:lpstr>Types and Timing of Evaluation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Purposes of Evaluations and Choices of Evaluators</vt:lpstr>
      <vt:lpstr>Kinds of Data Needed for  Sound Evaluation </vt:lpstr>
      <vt:lpstr>Getting to Outcomes</vt:lpstr>
      <vt:lpstr>Program Outcome Model InputsActivitiesOutputs</vt:lpstr>
      <vt:lpstr>Program Outcome Model InputsActivitiesOutputsOutcomes</vt:lpstr>
      <vt:lpstr>Parenting Education Program </vt:lpstr>
      <vt:lpstr>After-school Program</vt:lpstr>
      <vt:lpstr>Tutoring Program</vt:lpstr>
      <vt:lpstr>Conflict Management Program</vt:lpstr>
      <vt:lpstr>Inputs Through Outcomes:  The Conceptual Chain</vt:lpstr>
      <vt:lpstr>Outcomes vs. Indicators vs. Targets</vt:lpstr>
      <vt:lpstr>Outcomes vs. Indicators vs. Targets (cont.)</vt:lpstr>
      <vt:lpstr>Keep Expectations Modest</vt:lpstr>
      <vt:lpstr>“Program" for  outcome measurement purposes</vt:lpstr>
      <vt:lpstr>Criteria for Choosing First Program for Outcome Measurement</vt:lpstr>
      <vt:lpstr>Sample Timeline for Planning and Implementing Outcome Measurement in a Program</vt:lpstr>
      <vt:lpstr>Sample Timeline for Planning and Implementing Outcome Measurement in a Program (cont.)</vt:lpstr>
      <vt:lpstr>Sources of Ideas for Outcomes</vt:lpstr>
      <vt:lpstr>Sources of Ideas for Outcomes (cont.)</vt:lpstr>
      <vt:lpstr>Program Outcome Criteria</vt:lpstr>
      <vt:lpstr>Program Outcome Criteria (cont.)</vt:lpstr>
      <vt:lpstr>Outcome Indicator</vt:lpstr>
      <vt:lpstr>Examples of Factors That Could Influence Participant Outcomes</vt:lpstr>
      <vt:lpstr>Examples of Factors That Could Influence Participant Outcomes (cont.)</vt:lpstr>
      <vt:lpstr>Examples of Factors That Could Influence Participant Outcomes (cont.)</vt:lpstr>
      <vt:lpstr>Sources of Data</vt:lpstr>
      <vt:lpstr>Examples of Outcomes That Can Be Measured by Trained Observer Ratings</vt:lpstr>
      <vt:lpstr>Examples of Outcomes That Can Be Measured by Trained Observer Ratings (cont.)</vt:lpstr>
      <vt:lpstr>Designing Data Collection Methods</vt:lpstr>
      <vt:lpstr>Methods of Collecting Data</vt:lpstr>
      <vt:lpstr>Modes of Survey Administration</vt:lpstr>
      <vt:lpstr>Comparison of Major Data Collection Methods</vt:lpstr>
      <vt:lpstr>Key Issues in Data Collection Procedures</vt:lpstr>
      <vt:lpstr>Key Issues in Data Collection Procedures (cont.)</vt:lpstr>
      <vt:lpstr>PLEASE  !!!!!! DO NOT SKIP THE  TRIAL RUN</vt:lpstr>
      <vt:lpstr>What You Don’t Know CAN Hurt You</vt:lpstr>
      <vt:lpstr>What You Don’t Know CAN Hurt You (cont.)</vt:lpstr>
      <vt:lpstr>The Trial Run</vt:lpstr>
      <vt:lpstr>Some Options for Using a Subset of Participants in a Trial Run</vt:lpstr>
      <vt:lpstr>Outcome Measurement System Features to Monitor</vt:lpstr>
      <vt:lpstr>Slide 58</vt:lpstr>
      <vt:lpstr>Disappointing Outcome Findings: The Story Behind the Numbers</vt:lpstr>
      <vt:lpstr>Disappointing Outcome Findings: The Story Behind the Numbers (cont.)</vt:lpstr>
      <vt:lpstr>Uses of Outcomes Findings</vt:lpstr>
      <vt:lpstr>Uses of Outcomes Findings (cont.)</vt:lpstr>
      <vt:lpstr>Slide 63</vt:lpstr>
      <vt:lpstr>Slide 64</vt:lpstr>
      <vt:lpstr>Logic Model Process  United Way Model</vt:lpstr>
    </vt:vector>
  </TitlesOfParts>
  <Company>SSW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sswxp</dc:creator>
  <cp:lastModifiedBy>INPO 1</cp:lastModifiedBy>
  <cp:revision>56</cp:revision>
  <dcterms:created xsi:type="dcterms:W3CDTF">2010-05-04T16:52:45Z</dcterms:created>
  <dcterms:modified xsi:type="dcterms:W3CDTF">2010-05-05T14:26:32Z</dcterms:modified>
</cp:coreProperties>
</file>