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34" r:id="rId3"/>
    <p:sldId id="316" r:id="rId4"/>
    <p:sldId id="325" r:id="rId5"/>
    <p:sldId id="335" r:id="rId6"/>
    <p:sldId id="326" r:id="rId7"/>
    <p:sldId id="336" r:id="rId8"/>
    <p:sldId id="337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272" r:id="rId17"/>
    <p:sldId id="273" r:id="rId18"/>
    <p:sldId id="268" r:id="rId19"/>
    <p:sldId id="269" r:id="rId20"/>
    <p:sldId id="279" r:id="rId21"/>
    <p:sldId id="266" r:id="rId22"/>
    <p:sldId id="274" r:id="rId23"/>
    <p:sldId id="275" r:id="rId24"/>
    <p:sldId id="276" r:id="rId25"/>
    <p:sldId id="291" r:id="rId26"/>
    <p:sldId id="280" r:id="rId27"/>
    <p:sldId id="281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287" r:id="rId48"/>
    <p:sldId id="352" r:id="rId49"/>
    <p:sldId id="353" r:id="rId50"/>
    <p:sldId id="354" r:id="rId51"/>
    <p:sldId id="355" r:id="rId52"/>
    <p:sldId id="356" r:id="rId53"/>
    <p:sldId id="357" r:id="rId54"/>
    <p:sldId id="358" r:id="rId5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73" autoAdjust="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4F0A8F-60A4-477B-81B1-F009B6296A6E}" type="datetimeFigureOut">
              <a:rPr lang="en-US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7920A8-AE60-4AF6-AA82-7252B9B9B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D629185-D902-4E0A-B4DB-EB2EAD71972B}" type="datetimeFigureOut">
              <a:rPr lang="en-US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71F6C0-28A1-43AD-8A41-7FB771552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047973-31CE-46F9-8D92-81B8D6E40D7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818817-A993-4511-8AC2-8383CFE43A1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64AA30-E67B-4E19-8803-09CD63FD2BE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A677B5-9C4A-4342-9AEC-5F0E3751E85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F7AB0C-8AED-45DF-A4F9-846258C03C5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BB960F-03B9-4643-A037-0AB66E077CE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AE254B-F09D-4F39-B4B6-B6C6BDFF351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2C0A0B-F6FB-4E43-96F4-AB29EFE2C90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49CF63-40F5-4A3A-99DA-F393205207E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A63C-3785-4A3B-9E95-1ADB7449D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C4EC-C115-4FA7-9E32-1EE29B34E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18DFE-6040-4BC7-B047-6E73CA3F2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FF43-BA2A-4248-A1F1-EB81D0C9B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15DAB-1216-419A-8C0F-F44AA1876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16740-2FAC-47AA-AB40-A393792B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1048-9474-46D8-8E2C-D545C69B5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2277-C7C2-4ECC-832E-57F782673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3A0C-A9DC-40AE-BAE8-0710FDB05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17CE2-5148-4510-A6DF-AC2A9F09C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16BA-2EAD-40E8-88F3-7DE216540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534803-1C0A-468F-8936-838F10909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cn.org/infocentral.htm" TargetMode="External"/><Relationship Id="rId2" Type="http://schemas.openxmlformats.org/officeDocument/2006/relationships/hyperlink" Target="http://www.managementhelp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g.org/employ.html" TargetMode="External"/><Relationship Id="rId5" Type="http://schemas.openxmlformats.org/officeDocument/2006/relationships/hyperlink" Target="http://hrweb.berkeley.edu/guide/conflict.htm" TargetMode="External"/><Relationship Id="rId4" Type="http://schemas.openxmlformats.org/officeDocument/2006/relationships/hyperlink" Target="http://www.rileyguide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851775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Managing People                       </a:t>
            </a:r>
            <a:r>
              <a:rPr lang="en-US" sz="5300" dirty="0" smtClean="0"/>
              <a:t>in Nonprofit Organizations:</a:t>
            </a:r>
            <a:r>
              <a:rPr lang="en-US" dirty="0" smtClean="0"/>
              <a:t>  Part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962400"/>
            <a:ext cx="785495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Thomas P. Holland, Ph.D.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Institute for Nonprofit Organizations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University of Georgia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Screening Applications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Examine applicant’s career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Work history, jobs, dates, gaps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Competencies match those needed by organization?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 best candidates, gather and evaluate reference letters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Get others’ views of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Select a few finalists for further investigation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       Interviewing Applicants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Contact those on final list to set interview times, location, expectations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Prepare interview questions and follow them consistently in every interview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Questions must focus on performing the duties of the job, not about characteristics unrelated to job (ie. age, marital status, religion, handicapping conditions)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Consider open-ended questions, such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 “Why do you thing your skills are appropriate for this position?”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 “What was your biggest challenge in past job and how did you  	handle it?”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Introduce them to others in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Ask about salary expectations and when person could begin work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Compensation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 systematic approach to providing monetary value to employees in exchange for work performed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Forms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Base pay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Commissions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Overtime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Merit pay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Travel, meals, housing allowances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benefits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467600" cy="1752600"/>
          </a:xfrm>
        </p:spPr>
        <p:txBody>
          <a:bodyPr/>
          <a:lstStyle/>
          <a:p>
            <a:pPr eaLnBrk="1" hangingPunct="1"/>
            <a:r>
              <a:rPr lang="en-US" smtClean="0"/>
              <a:t>Candidate Selection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62200"/>
            <a:ext cx="8229600" cy="5562600"/>
          </a:xfrm>
        </p:spPr>
        <p:txBody>
          <a:bodyPr/>
          <a:lstStyle/>
          <a:p>
            <a:pPr eaLnBrk="1" hangingPunct="1"/>
            <a:r>
              <a:rPr lang="en-US" sz="2800" smtClean="0"/>
              <a:t>Get impressions of everyone who saw applicants, starting with interviewer(s)</a:t>
            </a:r>
          </a:p>
          <a:p>
            <a:pPr lvl="1" eaLnBrk="1" hangingPunct="1"/>
            <a:r>
              <a:rPr lang="en-US" smtClean="0"/>
              <a:t>Ask which they prefer and why</a:t>
            </a:r>
          </a:p>
          <a:p>
            <a:pPr lvl="1" eaLnBrk="1" hangingPunct="1"/>
            <a:r>
              <a:rPr lang="en-US" smtClean="0"/>
              <a:t>Ask about perceived gaps, problems</a:t>
            </a:r>
          </a:p>
          <a:p>
            <a:pPr eaLnBrk="1" hangingPunct="1"/>
            <a:r>
              <a:rPr lang="en-US" sz="2800" smtClean="0"/>
              <a:t>Look for one with most positive recommendations</a:t>
            </a:r>
          </a:p>
          <a:p>
            <a:pPr eaLnBrk="1" hangingPunct="1"/>
            <a:r>
              <a:rPr lang="en-US" sz="2800" smtClean="0"/>
              <a:t>Take recommendation to final decision-maker</a:t>
            </a:r>
          </a:p>
          <a:p>
            <a:pPr eaLnBrk="1" hangingPunct="1"/>
            <a:r>
              <a:rPr lang="en-US" sz="2800" smtClean="0"/>
              <a:t>Inform finalist by telephone and letter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/>
              <a:t>      Orienting Newcomer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Go over in greater detail the position, expectations, limitations, policies and procedures, resources, questions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Take to office and provide keys, supplies, important documents, and individual copy of personnel manual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Tour facility and introduce staff, including executive, supervisor, mentor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Invite group to meet for lunch, encourage other social interactions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Schedule any needed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Meet with person regularly to resolve questions about position, performance expectations and reviews, common challenges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   Make use of Volunteers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Traditional “busy-work” not interesting or motivating to most people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Begin with workforce needs and identify tasks at all levels that may be done by volunteers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Must engage staff in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Follow similar steps of preparing job description, recruitment, screening, orienting, training, supervising, firing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Monitor performance and satisfactions, make adjustments to retain good volunteers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Recognition and appreciation are essential for retention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Delegation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 responsibility for accomplishing a goal or objective to a member of the staff</a:t>
            </a:r>
          </a:p>
          <a:p>
            <a:pPr eaLnBrk="1" hangingPunct="1"/>
            <a:r>
              <a:rPr lang="en-US" smtClean="0"/>
              <a:t>Allow that person to formulate activities needed to accomplish assignment</a:t>
            </a:r>
          </a:p>
          <a:p>
            <a:pPr lvl="1" eaLnBrk="1" hangingPunct="1"/>
            <a:r>
              <a:rPr lang="en-US" smtClean="0"/>
              <a:t>Builds motivation</a:t>
            </a:r>
          </a:p>
          <a:p>
            <a:pPr lvl="1" eaLnBrk="1" hangingPunct="1"/>
            <a:r>
              <a:rPr lang="en-US" smtClean="0"/>
              <a:t>Increases competencies</a:t>
            </a:r>
          </a:p>
          <a:p>
            <a:pPr eaLnBrk="1" hangingPunct="1"/>
            <a:r>
              <a:rPr lang="en-US" smtClean="0"/>
              <a:t>Risk of assuming “Why bother? I could do the work in much less time.”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of delegation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Give whole tasks to individuals/ teams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Select the right person/team for tasks, matching skills and interests with tasks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Clearly specify </a:t>
            </a:r>
            <a:r>
              <a:rPr lang="en-US" sz="2800" u="sng" dirty="0" smtClean="0"/>
              <a:t>results</a:t>
            </a:r>
            <a:r>
              <a:rPr lang="en-US" sz="2800" dirty="0" smtClean="0"/>
              <a:t> expected, not the methods for accomplishing them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Make sure recipient understands and agrees with assignment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Agree on criteria for monitoring progress, times for reporting &amp; feedback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Maintain open lines of two-way communication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Set up means for addressing problems/ barriers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Evaluate and reward successful performance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Problem Solving 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Problems inevitably arise when people try to work together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Impulse is to react in ways that have been used before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Satisficing: looking close to familiar solutions, selecting easiest one (fewest demands) to apply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Instead, seek to understand why you and others think there is a problem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Ask what do we see, where, how occurring, when, with whom, why, own role in it?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Seek to frame the issue in ways different from past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Engage others in examining definitions and potential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Set priorities in addressing components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steps in problem-solving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Examine potential causes for the problem; ask for views and advice from staff, peers, managers, outsiders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Brainstorm to identify creative alternative approaches to solving it in long term, including asking others views, opinions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Screen alternatives for feasibility, likelihood of long-term resolution, risks and benefits, potential consequences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845425" cy="5867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is Part II of the training unit on Leadership and Management of Nonprofit Organizations.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This part focuses on managing people.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705600"/>
            <a:ext cx="7772400" cy="1524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Staff Motivation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Motivating others starts with motivating yourself.  Enthusiasm is contagious. What energizes you?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Find out what motivates other individuals (ask, listen, observe, recognize differences, honor them)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Note important distinction between satisfiers and hygiene factors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Link assignments and rewards with individual motivations, and keep fresh on this as work and people change over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Align tasks with mission and goals of organizations, and help others stay clear of those links. “Here’s why you and your skills are so essential for our success.”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While positive relationships are important, make sure policies, assignments, and procedures are clear and fair to everyone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Recognize and celebrate successes in variety of ways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Communications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Everyone should submit periodic progress reports to supervisors;  each is crucial audience for other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Hold regular meetings with staff to discuss progress on assignments, with individual/team summaries, open feedback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Learn to listen actively; ask for clarification, check to see if you and others understand one another’s points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Demonstrate practices of open communications, asking for and giving feedback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Encourage staff to initiate discussions when tasks accomplished or barriers encountered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Solicit views of ways to deal with barriers; invite others to help solve problems.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Spread news of successes; show appreciation for others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Managing Meetings 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618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Meetings are costly in staff time, so must be productive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Decide specifically what should be accomplished with meeting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Identify who should attend, based on purpose of meeting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Decide on meeting agenda and work plan (structure, format)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Make sure agenda engages participants early and actively.  What do you want them to do and why?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By each agenda item, indicate the type of action sought (decision, vote, brainstorming, assignment) and time estimates for each item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Conclude with brief evaluation of meeting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Managing Meetings II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Invite participants, providing clear statement of meeting purpose and expectations for participants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Make sure that agenda and background materials are distributed to participants well in advance of meeting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Open meeting with summary of purposes, making sure everyone understands expectations and goals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Clarify ground rules (such as participate actively, stay focused on topic, maintain momentum, get to closure)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Make sure someone takes notes and distributes them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Clarify own role in meeting; model the behavior you want others to follow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Managing Meetings III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Manage the time carefully, keep the process moving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Make sure that extraverts don’t crowd out the introverts by calling on silent ones and reminding those who have spoken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Ask participants to help you keep track of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time gets out of hand, ask participants for input on resolution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Do periodic checks on satisfaction, suggestions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Check your conclusions with group on conclusions and delegated tasks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Leave 10-15 minutes at end for open evaluation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Try to end on time and on positive note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Presentations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Identify the goals and purposes of your presentation, what you want to accomplish with this audience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State clearly the top 2-3 things you want these listeners to hear and take away.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Start presentation with brief overview of the purposes and plan of the session, why topic is important for them.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Maintain positive tone, engagement with audience, use humor when possible, give examples of key points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Make sure that handouts or slides address key points, use consistent format. Check out computer in advance. DO NOT read slides or handouts.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Maintain eye contact, talk a bit louder and slower than usual in conversations, stand still, use gestures, smile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Invite questions and feedback.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Conclude with restatement of the major things you want audience to take away.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Appraisals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Provide informal feedback on performance when first noted in work. Don’t allow negative build-up.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Design formal appraisal method based on job description, assignments, and expectations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Use standardized forms, available to everyone in advance  (many are available on Internet)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Include closed-ended ratings and space for comments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Announce schedule to everyone, then stick to it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Remind individuals of scheduled reviews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Invite individuals to offer changes to job description and to evaluation forms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More on Performance Appraisals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Record accomplishments, exhibited strengths and limitations, recommendations for improvement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 observed behaviors of that employee, not hearsay or rumor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Invite employee’s input, self-assessments, accomplishments, needs for improvement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Provide honest, constructive feedback based on own observations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Disagreements are acceptable; note them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Nothing should be surprising if you have given informal feedback as work has proceeded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Allow employee to add own statement at end of form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Conclude with next steps for improving performance, resources, and expectations for demonstrating change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Ways of Staff Development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On-the-job experience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Formal or informal learning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Apprenticeships, internships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Career counseling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Coaching, mentoring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Continuing education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Professional conferences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Job rotations, cross-training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Peer learning, feedback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4000" smtClean="0"/>
              <a:t>Forms of Learning for Individuals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smtClean="0"/>
              <a:t>Training</a:t>
            </a:r>
            <a:r>
              <a:rPr lang="en-US" sz="2000" smtClean="0"/>
              <a:t>:  helping person learn specific knowledge or skills.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Coaching</a:t>
            </a:r>
            <a:r>
              <a:rPr lang="en-US" sz="2000" smtClean="0"/>
              <a:t>: guidance on mastering skills or solving interpersonal problems (using, for example, 360 assessments, Johari’s window, Myers-Briggs, stress management techniques)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Goal setting</a:t>
            </a:r>
            <a:r>
              <a:rPr lang="en-US" sz="2000" smtClean="0"/>
              <a:t>: helping people formulate goals and priorities for improving their own effectiveness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Performance appraisal</a:t>
            </a:r>
            <a:r>
              <a:rPr lang="en-US" sz="2000" smtClean="0"/>
              <a:t>:  modifying ways of assessing employee performance more carefully and using feedback to improve.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Job descriptions</a:t>
            </a:r>
            <a:r>
              <a:rPr lang="en-US" sz="2000" smtClean="0"/>
              <a:t>:  useful when job duties are ambiguous and expected results unclear.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Cross-training</a:t>
            </a:r>
            <a:r>
              <a:rPr lang="en-US" sz="2000" smtClean="0"/>
              <a:t>:  rotating individual to other positions in organization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Career planning</a:t>
            </a:r>
            <a:r>
              <a:rPr lang="en-US" sz="2000" smtClean="0"/>
              <a:t>:  for individuals who have outgrown their roles and want new skills and challenges.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Procedures manual</a:t>
            </a:r>
            <a:r>
              <a:rPr lang="en-US" sz="2000" smtClean="0"/>
              <a:t>:  formalizing the approved methods for handing common problems in work.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Process improvement</a:t>
            </a:r>
            <a:r>
              <a:rPr lang="en-US" sz="2000" smtClean="0"/>
              <a:t>:  steps to improve the effectiveness of ways people do their work and interact.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448800" cy="1143000"/>
          </a:xfrm>
        </p:spPr>
        <p:txBody>
          <a:bodyPr/>
          <a:lstStyle/>
          <a:p>
            <a:pPr eaLnBrk="1" hangingPunct="1"/>
            <a:r>
              <a:rPr lang="en-US" smtClean="0"/>
              <a:t>Managing People includes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422525"/>
            <a:ext cx="4038600" cy="4435475"/>
          </a:xfrm>
        </p:spPr>
        <p:txBody>
          <a:bodyPr/>
          <a:lstStyle/>
          <a:p>
            <a:pPr eaLnBrk="1" hangingPunct="1"/>
            <a:r>
              <a:rPr lang="en-US" smtClean="0"/>
              <a:t>Writing job descriptions</a:t>
            </a:r>
          </a:p>
          <a:p>
            <a:pPr eaLnBrk="1" hangingPunct="1"/>
            <a:r>
              <a:rPr lang="en-US" smtClean="0"/>
              <a:t>Preparing personnel policies</a:t>
            </a:r>
          </a:p>
          <a:p>
            <a:pPr eaLnBrk="1" hangingPunct="1"/>
            <a:r>
              <a:rPr lang="en-US" smtClean="0"/>
              <a:t>Hiring</a:t>
            </a:r>
          </a:p>
          <a:p>
            <a:pPr eaLnBrk="1" hangingPunct="1"/>
            <a:r>
              <a:rPr lang="en-US" smtClean="0"/>
              <a:t>Delegating</a:t>
            </a:r>
          </a:p>
          <a:p>
            <a:pPr eaLnBrk="1" hangingPunct="1"/>
            <a:r>
              <a:rPr lang="en-US" smtClean="0"/>
              <a:t>Problem solving</a:t>
            </a:r>
          </a:p>
          <a:p>
            <a:pPr eaLnBrk="1" hangingPunct="1"/>
            <a:r>
              <a:rPr lang="en-US" smtClean="0"/>
              <a:t>Motivating</a:t>
            </a: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2525"/>
            <a:ext cx="3962400" cy="4435475"/>
          </a:xfrm>
        </p:spPr>
        <p:txBody>
          <a:bodyPr/>
          <a:lstStyle/>
          <a:p>
            <a:pPr eaLnBrk="1" hangingPunct="1"/>
            <a:r>
              <a:rPr lang="en-US" smtClean="0"/>
              <a:t>Communicating</a:t>
            </a:r>
          </a:p>
          <a:p>
            <a:pPr eaLnBrk="1" hangingPunct="1"/>
            <a:r>
              <a:rPr lang="en-US" smtClean="0"/>
              <a:t>Managing meetings</a:t>
            </a:r>
          </a:p>
          <a:p>
            <a:pPr eaLnBrk="1" hangingPunct="1"/>
            <a:r>
              <a:rPr lang="en-US" smtClean="0"/>
              <a:t>Making presentations</a:t>
            </a:r>
          </a:p>
          <a:p>
            <a:pPr eaLnBrk="1" hangingPunct="1"/>
            <a:r>
              <a:rPr lang="en-US" smtClean="0"/>
              <a:t>Appraising performance</a:t>
            </a:r>
          </a:p>
          <a:p>
            <a:pPr eaLnBrk="1" hangingPunct="1"/>
            <a:r>
              <a:rPr lang="en-US" smtClean="0"/>
              <a:t>Developing staff</a:t>
            </a:r>
          </a:p>
          <a:p>
            <a:pPr eaLnBrk="1" hangingPunct="1"/>
            <a:r>
              <a:rPr lang="en-US" smtClean="0"/>
              <a:t>Dealing with conflicts</a:t>
            </a:r>
          </a:p>
          <a:p>
            <a:pPr eaLnBrk="1" hangingPunct="1"/>
            <a:r>
              <a:rPr lang="en-US" smtClean="0"/>
              <a:t>Firing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Andragogy vs Pedagogy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Addresses current, real-world problem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Person highly motivated to solve current problem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Involves actual applying new ideas and materials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Exchange ongoing feedback about trial experiences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Self-directed, learner centered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Based on competence and trust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Addresses pre-formulated problems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External motivations by rewards and penalties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Involves applying ideas already provided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Periodic feedback via tests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Learner is dependent on the teacher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Based on power and control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of Adult Learners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Must be willing to grow, take risks, face new experiences</a:t>
            </a:r>
          </a:p>
          <a:p>
            <a:pPr>
              <a:lnSpc>
                <a:spcPct val="90000"/>
              </a:lnSpc>
            </a:pPr>
            <a:r>
              <a:rPr lang="en-US" smtClean="0"/>
              <a:t>Openness to ongoing feedback from trials of new ideas</a:t>
            </a:r>
          </a:p>
          <a:p>
            <a:pPr>
              <a:lnSpc>
                <a:spcPct val="90000"/>
              </a:lnSpc>
            </a:pPr>
            <a:r>
              <a:rPr lang="en-US" smtClean="0"/>
              <a:t>Trust instincts, engage in self-directed learning</a:t>
            </a:r>
          </a:p>
          <a:p>
            <a:pPr>
              <a:lnSpc>
                <a:spcPct val="90000"/>
              </a:lnSpc>
            </a:pPr>
            <a:r>
              <a:rPr lang="en-US" smtClean="0"/>
              <a:t>Requires high internal motivation to pursue growth, mastery of new skills, self-improvement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of Supervisors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Include learners in development planning to build engagement and ownership</a:t>
            </a:r>
          </a:p>
          <a:p>
            <a:r>
              <a:rPr lang="en-US" smtClean="0"/>
              <a:t>Schedule regular times to discuss progress and concerns</a:t>
            </a:r>
          </a:p>
          <a:p>
            <a:r>
              <a:rPr lang="en-US" smtClean="0"/>
              <a:t>Provide ongoing feedback and support</a:t>
            </a:r>
          </a:p>
          <a:p>
            <a:r>
              <a:rPr lang="en-US" smtClean="0"/>
              <a:t>Maximize opportunities for feedback focused on successful applications of new ideas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How Supervisors Help Staff Learn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Help person identify needed improvements in performance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Encourage person to see knowledge as contextual, created together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Create partnership via learning contract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Foster atmosphere of trust, openness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Offer ideas about inquiry, critical thinking, making decisions, personal choice, self-assessment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Recognize individual learning styles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Use job experiences as opportunities to learn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Promote learning networks, learning exchanges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Roles of Coach and Mentor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Coaching focuses on a specific job skill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Agenda set by supervisor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Short-term engagement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Provides specific feedback to improve skill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Tell person how to do task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Watch as she tries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Give feedback to fine-tune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Person tries until she gets it right</a:t>
            </a:r>
          </a:p>
          <a:p>
            <a:pPr lvl="1"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Mentoring focuses on overall career development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Agenda set by mentee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Long-term engagement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Provides more general, non-directive interactions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Explore work issues together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Discuss options, possible consequences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Offer suggestions, support, encouragement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Styles of Learning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People have different approaches to learning, such as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Visual, auditory, tactile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Reflective, experiential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Explore the differences by searching the Internet for “learning style.” 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Make use of several of the questionnaires to identify your own style and to understand those of others.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Identify the implications of these differences for the performance of work teams.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Identify approaches to staff development activities that would take into account the differences among participants.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Steps in formal, systematic staff development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Assessing what knowledge, skills, abilities are needed by learners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Designing the learning activities, including goals and objectives, methods for implementation, and criteria for evaluation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Developing the training methods, materials, schedule, budget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Implementing them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Evaluating whether goals and objectives have been reached (and may address the quality of the training itself)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 vs Other Directed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Self-directed development: learner decides about goals, what experiences are to be sought, and how to do so</a:t>
            </a:r>
          </a:p>
          <a:p>
            <a:r>
              <a:rPr lang="en-US" smtClean="0"/>
              <a:t>Other-directed:  Supervisor responsible for setting goals, planning activities, applying criteria.</a:t>
            </a:r>
          </a:p>
          <a:p>
            <a:r>
              <a:rPr lang="en-US" smtClean="0"/>
              <a:t>Mixes are common.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for Staff Development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Determine goals, based on assessments, gaps in performance or job requirements, participants’ interests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Identify competencies needed, set goals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Specify knowledge, skills needed to reach goals; formulate each into learning objectives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Identify resources, activities, methods, and persons needed to complete each objective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Formulate learning activities for learning styles of participants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Specify criteria and procedures for assessing completion of each goal and objective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Set out the sequence steps for implementation, timetable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Identify the costs for each step; formulate into budget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Times and Ways of Evaluation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Before training:  What evidence is there that identified methods will really result in participants’ mastery of needed knowledge and skills?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During implementation (formative): monitor engagement; collect feedback from participants; use short tests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After completion (summative):  compare current skills with prior levels; supervisor observes work performance; use outside expert evaluators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a New Job Role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Recognize need through problems in completing work assignments 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Anticipate need when planning for new service or program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Specify tasks and competencies through examination of current job roles and gaps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Identify how new role fits with organizational structure, work flow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Write job description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Estimate costs, including salary, benefits, taxes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Handling Conflicts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Definition:  when two or more values or perspectives are contradictory in nature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May be internal (within self) or external (between two or more people).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Conflicts are problems when they hamper productivity, lower morale, cause inappropriate behaviors if poorly handled.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Conflicts are useful when they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Raise important but unaddressed problems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Motivate people to attend to them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Help people learn how to recognize and benefit from differences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Things that provoke workplace conflicts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Poor communications, employees surprised by new decisions, don’t understand reasons for decisions, come to distrust supervisors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Alignment of resources doesn’t match work expectations, disagreement about who does what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Personal differences, conflicting values and actions, dislike of aspects of others (that we don’t like in ourselves)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Abuses of power, authoritarianism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Inconsistent or uninformed leadership, passing the buck, repeated poor handling of an issue, managers don’t understand the jobs of subordinates.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Organizational culture of blaming others for problems</a:t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Ways People Deal with Conflicts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Avoid or ignore it.  May worsen conflict over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Accommodate: give in to others.  May be useful when you know you will have a better opportunity in the near future.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Compromise:  mutual give-and-take when you want to get beyond the issue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Collaborate:  seek ways of working together for mutual goals without trying to solve issue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Compete:  Try to get your way, expressing strong convictions about your position, seeking to persuade others.  May include efforts to discredit opposition.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Warfare:  polarizing the conflict, using formal and informal power to undermine opposition and gain control of organizational resources.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Conflict Management</a:t>
            </a:r>
            <a:br>
              <a:rPr lang="en-US" sz="4000" smtClean="0"/>
            </a:br>
            <a:r>
              <a:rPr lang="en-US" sz="4000" smtClean="0"/>
              <a:t>in increasing order of difficulty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Recognize that some differences are useful and always present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Prevent initiation of conflicts by developing clear policies and culture of shared responsibility for solving problems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Set limits on ways conflict may be expressed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Help individuals understand triggering factors and alternative responses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Help individuals find different ways of coping with consequences of conflicts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Resolve basic issues underlying the conflict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Supervisory Actions to Minimize Conflicts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Keep current on job descriptions, making sure that roles don’t conflict and no tasks fall into cracks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Build positive relationships with staff, meet with them regularly, ask about accomplishments and challenges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Get regular status reports, including needs and planned next steps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Provide staff development opportunities on key aspects of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Develop procedures for handling challenges, drawing upon employees’ input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Hold regular meetings to communicate status of projects, resources and challenges, new initiatives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Foster culture of shared responsibility and mutual problem-solving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Steps in Managing Conflicts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Know what you don’t like in yourself, and recognize that we react negatively to those things in others.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Stop arguing, move to discussion between adults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Manage yourself in interactions. Speak calmly even if other doesn’t. Maintain eye contact.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Move discussion in private room.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Allow person time to vent without reacting or interrupting.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Check to make sure you have heard their concerns correctly. Ask clarifying questions as appropriate, making no judgments about responses.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Clarify where/whether organizational policies touch on issue.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Further Steps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Identify points where you agree and disagree.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Address the issues, not the person.  Rule out personal attacks.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Keep focus on the mission and on the future, not the past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Listen carefully, respectfully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Seek mutual solutions.  Ask “what could we do to fix this problem?”  If more complaints, go back to previous steps, then ask question again.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possible, identify at least one action that can be done by one or both of you.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not, ask for a cooling off period before meeting again.  Could we “agree to disagree?”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Seek advice from manager.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Consider inviting in mediator if appropriate.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Firing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Should come only after several attempts to change behavior, with documented feedback and warnings to employee and based on specific personnel policies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Take time to talk with supervisors and managers about step, gathering ideas and suggestions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Meet with employee promptly and speak clearly, constructively, avoiding blaming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Document decision in letter to employee with copy to personnel file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Restrict employee’s access to organizational files and resources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Firing Specifics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See SHRM handout for overview </a:t>
            </a:r>
          </a:p>
          <a:p>
            <a:pPr>
              <a:buFont typeface="Arial" charset="0"/>
              <a:buNone/>
            </a:pPr>
            <a:r>
              <a:rPr lang="en-US" smtClean="0"/>
              <a:t>Issues to consider:</a:t>
            </a:r>
          </a:p>
          <a:p>
            <a:r>
              <a:rPr lang="en-US" smtClean="0"/>
              <a:t>Last paycheck—no statute in GA regarding when to provide.  </a:t>
            </a:r>
          </a:p>
          <a:p>
            <a:r>
              <a:rPr lang="en-US" smtClean="0"/>
              <a:t>Last paycheck=last leverage</a:t>
            </a:r>
          </a:p>
          <a:p>
            <a:pPr lvl="1"/>
            <a:r>
              <a:rPr lang="en-US" smtClean="0"/>
              <a:t>Suggest providing last paycheck when you receive all company-owned property.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Firing Specifics Cont’d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smtClean="0"/>
              <a:t>Vacation and other pay—no GA statute since no requirement to provide</a:t>
            </a:r>
          </a:p>
          <a:p>
            <a:pPr lvl="1"/>
            <a:r>
              <a:rPr lang="en-US" smtClean="0"/>
              <a:t>Pay per company policy, if any</a:t>
            </a:r>
          </a:p>
          <a:p>
            <a:pPr lvl="1"/>
            <a:r>
              <a:rPr lang="en-US" smtClean="0"/>
              <a:t>If no policy, suggest following company precedent</a:t>
            </a:r>
          </a:p>
          <a:p>
            <a:pPr lvl="1"/>
            <a:r>
              <a:rPr lang="en-US" smtClean="0"/>
              <a:t>If no precedent, suggest using vacation pay as incentive—e.g. for not being disruptive as they leave the building.</a:t>
            </a:r>
          </a:p>
          <a:p>
            <a:r>
              <a:rPr lang="en-US" smtClean="0"/>
              <a:t>COBRA—GA has “mini-COBRA” statute</a:t>
            </a:r>
          </a:p>
          <a:p>
            <a:pPr lvl="1"/>
            <a:r>
              <a:rPr lang="en-US" smtClean="0"/>
              <a:t>Companies with 2-19 employees must cover for remainder of month plus offer COBRA for another 3 months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Writing Job Descriptions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Define the tasks, functions, responsibilities expected of the position</a:t>
            </a:r>
          </a:p>
          <a:p>
            <a:pPr eaLnBrk="1" hangingPunct="1"/>
            <a:r>
              <a:rPr lang="en-US" smtClean="0"/>
              <a:t>Specify to whom person reports</a:t>
            </a:r>
          </a:p>
          <a:p>
            <a:pPr eaLnBrk="1" hangingPunct="1"/>
            <a:r>
              <a:rPr lang="en-US" smtClean="0"/>
              <a:t>Identify the knowledge, skills, experience, and qualifications needed to do the job</a:t>
            </a:r>
          </a:p>
          <a:p>
            <a:pPr eaLnBrk="1" hangingPunct="1"/>
            <a:r>
              <a:rPr lang="en-US" smtClean="0"/>
              <a:t>Describe the criteria and means for assessing work performance </a:t>
            </a:r>
          </a:p>
          <a:p>
            <a:pPr eaLnBrk="1" hangingPunct="1"/>
            <a:r>
              <a:rPr lang="en-US" smtClean="0"/>
              <a:t>Set salary and benefits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Firing Specifics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Severance Pay</a:t>
            </a:r>
          </a:p>
          <a:p>
            <a:r>
              <a:rPr lang="en-US" smtClean="0"/>
              <a:t>No requirement to provide but can be used as an incentive similar to vacation pay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“Immediate” Termination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Egregious policy violation or behavior</a:t>
            </a:r>
          </a:p>
          <a:p>
            <a:r>
              <a:rPr lang="en-US" smtClean="0"/>
              <a:t>Suggest sending employee home for 3 days—paid.  Important “cooling-off” period.</a:t>
            </a:r>
          </a:p>
          <a:p>
            <a:r>
              <a:rPr lang="en-US" smtClean="0"/>
              <a:t>Gives you time to</a:t>
            </a:r>
          </a:p>
          <a:p>
            <a:pPr lvl="1"/>
            <a:r>
              <a:rPr lang="en-US" smtClean="0"/>
              <a:t>Investigate fully</a:t>
            </a:r>
          </a:p>
          <a:p>
            <a:pPr lvl="1"/>
            <a:r>
              <a:rPr lang="en-US" smtClean="0"/>
              <a:t>Make an informed, rational decision</a:t>
            </a:r>
          </a:p>
          <a:p>
            <a:pPr lvl="1"/>
            <a:r>
              <a:rPr lang="en-US" smtClean="0"/>
              <a:t>Plan termination meeting if needed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Remember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mtClean="0"/>
              <a:t>Firing should not be a surprise</a:t>
            </a:r>
          </a:p>
          <a:p>
            <a:r>
              <a:rPr lang="en-US" smtClean="0"/>
              <a:t>Do not humiliate or disrespect the employee</a:t>
            </a:r>
          </a:p>
          <a:p>
            <a:r>
              <a:rPr lang="en-US" smtClean="0"/>
              <a:t>Do not debate the decision</a:t>
            </a:r>
          </a:p>
          <a:p>
            <a:r>
              <a:rPr lang="en-US" smtClean="0"/>
              <a:t>Do not apologize for the decision</a:t>
            </a:r>
          </a:p>
          <a:p>
            <a:r>
              <a:rPr lang="en-US" smtClean="0"/>
              <a:t>Tell the other employees that:</a:t>
            </a:r>
          </a:p>
          <a:p>
            <a:pPr lvl="1"/>
            <a:r>
              <a:rPr lang="en-US" smtClean="0"/>
              <a:t>The employee is no longer with the organization</a:t>
            </a:r>
          </a:p>
          <a:p>
            <a:pPr lvl="1"/>
            <a:r>
              <a:rPr lang="en-US" smtClean="0"/>
              <a:t>You will not be providing any details</a:t>
            </a:r>
          </a:p>
          <a:p>
            <a:pPr lvl="1"/>
            <a:r>
              <a:rPr lang="en-US" smtClean="0"/>
              <a:t>They should not make any assumptions or speculate about what happened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Use Policies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410200"/>
          </a:xfrm>
        </p:spPr>
        <p:txBody>
          <a:bodyPr/>
          <a:lstStyle/>
          <a:p>
            <a:r>
              <a:rPr lang="en-US" sz="2800" smtClean="0"/>
              <a:t>Consider adding to your employee handbook</a:t>
            </a:r>
          </a:p>
          <a:p>
            <a:r>
              <a:rPr lang="en-US" sz="2800" smtClean="0"/>
              <a:t>The Internet is a double-edged sword</a:t>
            </a:r>
          </a:p>
          <a:p>
            <a:pPr lvl="1"/>
            <a:r>
              <a:rPr lang="en-US" sz="2400" smtClean="0"/>
              <a:t>Can exponentially increase productivity</a:t>
            </a:r>
          </a:p>
          <a:p>
            <a:pPr lvl="2"/>
            <a:r>
              <a:rPr lang="en-US" sz="2000" smtClean="0"/>
              <a:t>Email, research, your organization’s Web presence</a:t>
            </a:r>
          </a:p>
          <a:p>
            <a:pPr lvl="1"/>
            <a:r>
              <a:rPr lang="en-US" sz="2400" smtClean="0"/>
              <a:t>Can exponentially increase goofing off</a:t>
            </a:r>
          </a:p>
          <a:p>
            <a:pPr lvl="2"/>
            <a:r>
              <a:rPr lang="en-US" sz="2000" smtClean="0"/>
              <a:t>Surfing, social media, etc.</a:t>
            </a:r>
          </a:p>
          <a:p>
            <a:pPr lvl="1"/>
            <a:r>
              <a:rPr lang="en-US" sz="2400" smtClean="0"/>
              <a:t>Other dangers</a:t>
            </a:r>
          </a:p>
          <a:p>
            <a:pPr lvl="2"/>
            <a:r>
              <a:rPr lang="en-US" sz="2000" smtClean="0"/>
              <a:t>Illegal downloads</a:t>
            </a:r>
          </a:p>
          <a:p>
            <a:pPr lvl="2"/>
            <a:r>
              <a:rPr lang="en-US" sz="2000" smtClean="0"/>
              <a:t>Viruses and spyware, even if you’re “protected”</a:t>
            </a:r>
          </a:p>
          <a:p>
            <a:pPr lvl="2"/>
            <a:r>
              <a:rPr lang="en-US" sz="2000" smtClean="0"/>
              <a:t>Unauthorized software that conflicts with authorized applications that are critical to your  operation </a:t>
            </a:r>
          </a:p>
          <a:p>
            <a:pPr lvl="2"/>
            <a:r>
              <a:rPr lang="en-US" sz="2000" smtClean="0"/>
              <a:t>Video streaming and gaming that hogs bandwidth and makes the entire network sluggish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Resources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www.managementhelp.org</a:t>
            </a:r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www.mncn.org/infocentral.htm</a:t>
            </a:r>
            <a:endParaRPr lang="en-US" smtClean="0"/>
          </a:p>
          <a:p>
            <a:pPr eaLnBrk="1" hangingPunct="1"/>
            <a:r>
              <a:rPr lang="en-US" smtClean="0">
                <a:hlinkClick r:id="rId4"/>
              </a:rPr>
              <a:t>www.rileyguide.com</a:t>
            </a:r>
            <a:endParaRPr lang="en-US" smtClean="0"/>
          </a:p>
          <a:p>
            <a:pPr eaLnBrk="1" hangingPunct="1"/>
            <a:r>
              <a:rPr lang="en-US" smtClean="0">
                <a:hlinkClick r:id="rId5"/>
              </a:rPr>
              <a:t>http://hrweb.berkeley.edu/guide/conflict.htm</a:t>
            </a:r>
            <a:endParaRPr lang="en-US" smtClean="0"/>
          </a:p>
          <a:p>
            <a:pPr eaLnBrk="1" hangingPunct="1"/>
            <a:r>
              <a:rPr lang="en-US" smtClean="0">
                <a:hlinkClick r:id="rId6"/>
              </a:rPr>
              <a:t>www.hg.org/employ.html</a:t>
            </a:r>
            <a:endParaRPr lang="en-US" smtClean="0"/>
          </a:p>
          <a:p>
            <a:pPr eaLnBrk="1" hangingPunct="1"/>
            <a:r>
              <a:rPr lang="en-US" smtClean="0"/>
              <a:t>Search Internet for any of the topics on slide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Competencies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Competencies are sets of behaviors that include skills, knowledge, abilities, and personal attributes that are critical to successful work accomplishment.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Identifying competencies needed to accomplish organizational goals serves to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describe the ideal workforce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inform management decisions about feasible objectives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guide employee behaviors and expectations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provide basis for job descriptions, hiring, and for staff training and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Identify work tasks that should be outsourced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Personnel Policies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forth the guidelines and rules governing behavior as a member of the organization, including</a:t>
            </a:r>
          </a:p>
          <a:p>
            <a:pPr lvl="1" eaLnBrk="1" hangingPunct="1"/>
            <a:r>
              <a:rPr lang="en-US" smtClean="0"/>
              <a:t>Classifications</a:t>
            </a:r>
          </a:p>
          <a:p>
            <a:pPr lvl="1" eaLnBrk="1" hangingPunct="1"/>
            <a:r>
              <a:rPr lang="en-US" smtClean="0"/>
              <a:t>Requirements</a:t>
            </a:r>
          </a:p>
          <a:p>
            <a:pPr lvl="1" eaLnBrk="1" hangingPunct="1"/>
            <a:r>
              <a:rPr lang="en-US" smtClean="0"/>
              <a:t>Prohibitions</a:t>
            </a:r>
          </a:p>
          <a:p>
            <a:pPr lvl="1" eaLnBrk="1" hangingPunct="1"/>
            <a:r>
              <a:rPr lang="en-US" smtClean="0"/>
              <a:t>Procedures, regulations</a:t>
            </a:r>
          </a:p>
          <a:p>
            <a:pPr eaLnBrk="1" hangingPunct="1"/>
            <a:r>
              <a:rPr lang="en-US" smtClean="0"/>
              <a:t>Ensure consistency in personnel decisions</a:t>
            </a:r>
          </a:p>
          <a:p>
            <a:pPr eaLnBrk="1" hangingPunct="1"/>
            <a:r>
              <a:rPr lang="en-US" smtClean="0"/>
              <a:t>Minimize staff dissatisfaction, grievances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/>
              <a:t>Typical Components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1.   Job classifications</a:t>
            </a:r>
          </a:p>
          <a:p>
            <a:pPr eaLnBrk="1" hangingPunct="1"/>
            <a:r>
              <a:rPr lang="en-US" sz="2000" smtClean="0"/>
              <a:t>2.   Terms and conditions     	of employment</a:t>
            </a:r>
          </a:p>
          <a:p>
            <a:pPr eaLnBrk="1" hangingPunct="1"/>
            <a:r>
              <a:rPr lang="en-US" sz="2000" smtClean="0"/>
              <a:t>3.   Affirmative action</a:t>
            </a:r>
          </a:p>
          <a:p>
            <a:pPr eaLnBrk="1" hangingPunct="1"/>
            <a:r>
              <a:rPr lang="en-US" sz="2000" smtClean="0"/>
              <a:t>4.   Recruitment 	procedures</a:t>
            </a:r>
          </a:p>
          <a:p>
            <a:pPr eaLnBrk="1" hangingPunct="1"/>
            <a:r>
              <a:rPr lang="en-US" sz="2000" smtClean="0"/>
              <a:t>5.   Compensation</a:t>
            </a:r>
          </a:p>
          <a:p>
            <a:pPr eaLnBrk="1" hangingPunct="1"/>
            <a:r>
              <a:rPr lang="en-US" sz="2000" smtClean="0"/>
              <a:t>6.   Benefits</a:t>
            </a:r>
          </a:p>
          <a:p>
            <a:pPr eaLnBrk="1" hangingPunct="1"/>
            <a:r>
              <a:rPr lang="en-US" sz="2000" smtClean="0"/>
              <a:t>7    Work schedules</a:t>
            </a:r>
          </a:p>
          <a:p>
            <a:pPr eaLnBrk="1" hangingPunct="1"/>
            <a:r>
              <a:rPr lang="en-US" sz="2000" smtClean="0"/>
              <a:t>8.   Attendance and leaves</a:t>
            </a:r>
          </a:p>
          <a:p>
            <a:pPr eaLnBrk="1" hangingPunct="1"/>
            <a:r>
              <a:rPr lang="en-US" sz="2000" smtClean="0"/>
              <a:t>9.   Holiday schedules</a:t>
            </a:r>
          </a:p>
          <a:p>
            <a:pPr eaLnBrk="1" hangingPunct="1"/>
            <a:r>
              <a:rPr lang="en-US" sz="2000" smtClean="0"/>
              <a:t>10.  Leaves of absence</a:t>
            </a:r>
          </a:p>
          <a:p>
            <a:pPr eaLnBrk="1" hangingPunct="1"/>
            <a:r>
              <a:rPr lang="en-US" sz="2000" smtClean="0"/>
              <a:t>11.  Vacation time</a:t>
            </a:r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eaLnBrk="1" hangingPunct="1"/>
            <a:r>
              <a:rPr lang="en-US" sz="2000" smtClean="0"/>
              <a:t>12.  Confidentiality</a:t>
            </a:r>
          </a:p>
          <a:p>
            <a:pPr eaLnBrk="1" hangingPunct="1"/>
            <a:r>
              <a:rPr lang="en-US" sz="2000" smtClean="0"/>
              <a:t>13.  Conflicts of interest</a:t>
            </a:r>
          </a:p>
          <a:p>
            <a:pPr eaLnBrk="1" hangingPunct="1"/>
            <a:r>
              <a:rPr lang="en-US" sz="2000" smtClean="0"/>
              <a:t>14.  Harassment &amp; substance 	abuse rules</a:t>
            </a:r>
          </a:p>
          <a:p>
            <a:pPr eaLnBrk="1" hangingPunct="1"/>
            <a:r>
              <a:rPr lang="en-US" sz="2000" smtClean="0"/>
              <a:t>15.  Safety regulations</a:t>
            </a:r>
          </a:p>
          <a:p>
            <a:pPr eaLnBrk="1" hangingPunct="1"/>
            <a:r>
              <a:rPr lang="en-US" sz="2000" smtClean="0"/>
              <a:t>16.  Performance reviews</a:t>
            </a:r>
          </a:p>
          <a:p>
            <a:pPr eaLnBrk="1" hangingPunct="1"/>
            <a:r>
              <a:rPr lang="en-US" sz="2000" smtClean="0"/>
              <a:t>17.  Staff development</a:t>
            </a:r>
          </a:p>
          <a:p>
            <a:pPr eaLnBrk="1" hangingPunct="1"/>
            <a:r>
              <a:rPr lang="en-US" sz="2000" smtClean="0"/>
              <a:t>18.  Termination</a:t>
            </a:r>
          </a:p>
          <a:p>
            <a:pPr eaLnBrk="1" hangingPunct="1"/>
            <a:r>
              <a:rPr lang="en-US" sz="2000" smtClean="0"/>
              <a:t>19.  Appeals, grievances</a:t>
            </a:r>
          </a:p>
          <a:p>
            <a:pPr eaLnBrk="1" hangingPunct="1"/>
            <a:r>
              <a:rPr lang="en-US" sz="2000" smtClean="0"/>
              <a:t>20.  Work products and 	files</a:t>
            </a:r>
          </a:p>
          <a:p>
            <a:pPr eaLnBrk="1" hangingPunct="1"/>
            <a:r>
              <a:rPr lang="en-US" sz="2000" smtClean="0"/>
              <a:t>21.  Forms for </a:t>
            </a:r>
          </a:p>
          <a:p>
            <a:pPr lvl="1" eaLnBrk="1" hangingPunct="1"/>
            <a:r>
              <a:rPr lang="en-US" sz="1600" smtClean="0"/>
              <a:t>Time off</a:t>
            </a:r>
          </a:p>
          <a:p>
            <a:pPr lvl="1" eaLnBrk="1" hangingPunct="1"/>
            <a:r>
              <a:rPr lang="en-US" sz="1600" smtClean="0"/>
              <a:t>Expense reimbursement</a:t>
            </a:r>
          </a:p>
          <a:p>
            <a:pPr lvl="1" eaLnBrk="1" hangingPunct="1"/>
            <a:r>
              <a:rPr lang="en-US" sz="1600" smtClean="0"/>
              <a:t>Annual reviews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Generating Applications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8486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Prepare job description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Decide if role is to be staff or volunteer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Advertise the position, starting internally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Provide sufficient information for reader to do  self-screening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Title and general responsibilities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Required skills, experience, education, limitations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Closing date for consideration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Identify application forms and supporting documents required (ie. resume, recommendation letters, references)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Contact information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3684</Words>
  <Application>Microsoft Office PowerPoint</Application>
  <PresentationFormat>On-screen Show (4:3)</PresentationFormat>
  <Paragraphs>444</Paragraphs>
  <Slides>54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Wingdings 2</vt:lpstr>
      <vt:lpstr>Office Theme</vt:lpstr>
      <vt:lpstr>Managing People                       in Nonprofit Organizations:  Part II</vt:lpstr>
      <vt:lpstr>This is Part II of the training unit on Leadership and Management of Nonprofit Organizations.  This part focuses on managing people.</vt:lpstr>
      <vt:lpstr>Managing People includes</vt:lpstr>
      <vt:lpstr>Defining a New Job Role</vt:lpstr>
      <vt:lpstr>Writing Job Descriptions</vt:lpstr>
      <vt:lpstr>Competencies</vt:lpstr>
      <vt:lpstr>Personnel Policies</vt:lpstr>
      <vt:lpstr>Typical Components</vt:lpstr>
      <vt:lpstr>Generating Applications</vt:lpstr>
      <vt:lpstr>Screening Applications</vt:lpstr>
      <vt:lpstr>       Interviewing Applicants</vt:lpstr>
      <vt:lpstr>        Compensation</vt:lpstr>
      <vt:lpstr>Candidate Selection</vt:lpstr>
      <vt:lpstr>      Orienting Newcomer</vt:lpstr>
      <vt:lpstr>   Make use of Volunteers</vt:lpstr>
      <vt:lpstr>Delegation</vt:lpstr>
      <vt:lpstr>Steps of delegation</vt:lpstr>
      <vt:lpstr>          Problem Solving   </vt:lpstr>
      <vt:lpstr>Further steps in problem-solving</vt:lpstr>
      <vt:lpstr>Staff Motivation</vt:lpstr>
      <vt:lpstr>Communications</vt:lpstr>
      <vt:lpstr>Managing Meetings I</vt:lpstr>
      <vt:lpstr>Managing Meetings II</vt:lpstr>
      <vt:lpstr>Managing Meetings III</vt:lpstr>
      <vt:lpstr>Presentations</vt:lpstr>
      <vt:lpstr>Performance Appraisals</vt:lpstr>
      <vt:lpstr>More on Performance Appraisals</vt:lpstr>
      <vt:lpstr>Many Ways of Staff Development</vt:lpstr>
      <vt:lpstr>Forms of Learning for Individuals</vt:lpstr>
      <vt:lpstr>Andragogy vs Pedagogy</vt:lpstr>
      <vt:lpstr>Requirements of Adult Learners</vt:lpstr>
      <vt:lpstr>Requirements of Supervisors</vt:lpstr>
      <vt:lpstr>How Supervisors Help Staff Learn</vt:lpstr>
      <vt:lpstr>Roles of Coach and Mentor</vt:lpstr>
      <vt:lpstr>Styles of Learning</vt:lpstr>
      <vt:lpstr>Steps in formal, systematic staff development</vt:lpstr>
      <vt:lpstr>Self vs Other Directed</vt:lpstr>
      <vt:lpstr>Planning for Staff Development</vt:lpstr>
      <vt:lpstr>Times and Ways of Evaluation</vt:lpstr>
      <vt:lpstr>Handling Conflicts</vt:lpstr>
      <vt:lpstr>Things that provoke workplace conflicts</vt:lpstr>
      <vt:lpstr>Ways People Deal with Conflicts</vt:lpstr>
      <vt:lpstr>Conflict Management in increasing order of difficulty</vt:lpstr>
      <vt:lpstr>Supervisory Actions to Minimize Conflicts</vt:lpstr>
      <vt:lpstr>Steps in Managing Conflicts</vt:lpstr>
      <vt:lpstr>Further Steps</vt:lpstr>
      <vt:lpstr>Firing</vt:lpstr>
      <vt:lpstr>Firing Specifics</vt:lpstr>
      <vt:lpstr>Firing Specifics Cont’d</vt:lpstr>
      <vt:lpstr>Firing Specifics</vt:lpstr>
      <vt:lpstr>“Immediate” Termination</vt:lpstr>
      <vt:lpstr>Things to Remember</vt:lpstr>
      <vt:lpstr>Internet Use Policies</vt:lpstr>
      <vt:lpstr>Further Resources</vt:lpstr>
    </vt:vector>
  </TitlesOfParts>
  <Company>UGA SSW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Leadership, Management   and Supervision</dc:title>
  <dc:creator>THolland418</dc:creator>
  <cp:lastModifiedBy>Amanda</cp:lastModifiedBy>
  <cp:revision>87</cp:revision>
  <dcterms:created xsi:type="dcterms:W3CDTF">2009-06-24T15:37:31Z</dcterms:created>
  <dcterms:modified xsi:type="dcterms:W3CDTF">2011-06-16T21:25:02Z</dcterms:modified>
</cp:coreProperties>
</file>