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6" r:id="rId2"/>
    <p:sldId id="257" r:id="rId3"/>
    <p:sldId id="258" r:id="rId4"/>
    <p:sldId id="298" r:id="rId5"/>
    <p:sldId id="300" r:id="rId6"/>
    <p:sldId id="301" r:id="rId7"/>
    <p:sldId id="303" r:id="rId8"/>
    <p:sldId id="304" r:id="rId9"/>
    <p:sldId id="305" r:id="rId10"/>
    <p:sldId id="307" r:id="rId11"/>
    <p:sldId id="308" r:id="rId12"/>
    <p:sldId id="310" r:id="rId13"/>
    <p:sldId id="312" r:id="rId14"/>
    <p:sldId id="313" r:id="rId15"/>
    <p:sldId id="315" r:id="rId16"/>
    <p:sldId id="259" r:id="rId17"/>
    <p:sldId id="261" r:id="rId18"/>
    <p:sldId id="267" r:id="rId19"/>
    <p:sldId id="265" r:id="rId20"/>
    <p:sldId id="263" r:id="rId21"/>
    <p:sldId id="272" r:id="rId22"/>
    <p:sldId id="273" r:id="rId23"/>
    <p:sldId id="260" r:id="rId24"/>
    <p:sldId id="262" r:id="rId25"/>
    <p:sldId id="288" r:id="rId26"/>
    <p:sldId id="289" r:id="rId27"/>
    <p:sldId id="325" r:id="rId28"/>
    <p:sldId id="333" r:id="rId29"/>
    <p:sldId id="264" r:id="rId30"/>
    <p:sldId id="268" r:id="rId31"/>
    <p:sldId id="269" r:id="rId32"/>
    <p:sldId id="266" r:id="rId33"/>
    <p:sldId id="292" r:id="rId34"/>
    <p:sldId id="277" r:id="rId35"/>
    <p:sldId id="290" r:id="rId36"/>
    <p:sldId id="293" r:id="rId37"/>
    <p:sldId id="294" r:id="rId38"/>
    <p:sldId id="295" r:id="rId39"/>
    <p:sldId id="296" r:id="rId40"/>
    <p:sldId id="297" r:id="rId41"/>
    <p:sldId id="278" r:id="rId42"/>
    <p:sldId id="282" r:id="rId43"/>
    <p:sldId id="283" r:id="rId44"/>
    <p:sldId id="284" r:id="rId45"/>
    <p:sldId id="334" r:id="rId4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0273" autoAdjust="0"/>
  </p:normalViewPr>
  <p:slideViewPr>
    <p:cSldViewPr>
      <p:cViewPr varScale="1">
        <p:scale>
          <a:sx n="83" d="100"/>
          <a:sy n="83" d="100"/>
        </p:scale>
        <p:origin x="-12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7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03EB10D6-66DC-458F-AA36-F582551C5578}" type="datetimeFigureOut">
              <a:rPr lang="en-US"/>
              <a:pPr>
                <a:defRPr/>
              </a:pPr>
              <a:t>6/16/2011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E2891100-3252-490A-928A-ACB47F67718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4E21E311-04EB-4A26-9596-CE0A6844056B}" type="datetimeFigureOut">
              <a:rPr lang="en-US"/>
              <a:pPr>
                <a:defRPr/>
              </a:pPr>
              <a:t>6/16/2011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393B3858-840E-4848-8723-8AA6BF67A4B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E58B51B-4E6F-481E-8E5B-EE8935D3EE22}" type="slidenum">
              <a:rPr lang="en-US" smtClean="0"/>
              <a:pPr/>
              <a:t>27</a:t>
            </a:fld>
            <a:endParaRPr lang="en-US" smtClean="0"/>
          </a:p>
        </p:txBody>
      </p:sp>
      <p:sp>
        <p:nvSpPr>
          <p:cNvPr id="52227" name="Rectangle 2"/>
          <p:cNvSpPr>
            <a:spLocks noRo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F57E610-2A8D-4BBD-AC77-80256B787F3A}" type="slidenum">
              <a:rPr lang="en-US" smtClean="0"/>
              <a:pPr/>
              <a:t>28</a:t>
            </a:fld>
            <a:endParaRPr lang="en-US" smtClean="0"/>
          </a:p>
        </p:txBody>
      </p:sp>
      <p:sp>
        <p:nvSpPr>
          <p:cNvPr id="53251" name="Rectangle 2"/>
          <p:cNvSpPr>
            <a:spLocks noRot="1" noChangeArrowheads="1" noTextEdit="1"/>
          </p:cNvSpPr>
          <p:nvPr>
            <p:ph type="sldImg"/>
          </p:nvPr>
        </p:nvSpPr>
        <p:spPr bwMode="auto">
          <a:noFill/>
          <a:ln>
            <a:solidFill>
              <a:srgbClr val="000000"/>
            </a:solidFill>
            <a:miter lim="800000"/>
            <a:headEnd/>
            <a:tailEnd/>
          </a:ln>
        </p:spPr>
      </p:sp>
      <p:sp>
        <p:nvSpPr>
          <p:cNvPr id="532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8B03ABD-5B36-45D4-924C-52A3BEC529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E91FD68-C080-49F1-8F06-6B12326638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DC88E1-ADE8-425E-8F82-58F2F29324F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20D63FB-D4C6-48A2-9B9A-4EDB3FBCAE8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256D7E52-3995-471A-BDF2-9BB06F8176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6C93426-9A15-416B-9C22-B9EAE8EE79B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349CC93-C432-4719-B973-EB07E400C0C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0712B80-4F1C-4025-BF96-827BD9EA91C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1334CCF-4612-461E-B5AF-4B3788A1C2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323AE29-52F2-45C2-B5AA-D1B46EA617A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C957FB8-D5D4-4837-B4CD-FEFC5D9F2161}"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3" r:id="rId3"/>
    <p:sldLayoutId id="2147483792" r:id="rId4"/>
    <p:sldLayoutId id="2147483791" r:id="rId5"/>
    <p:sldLayoutId id="2147483790" r:id="rId6"/>
    <p:sldLayoutId id="2147483789" r:id="rId7"/>
    <p:sldLayoutId id="2147483796" r:id="rId8"/>
    <p:sldLayoutId id="2147483788" r:id="rId9"/>
    <p:sldLayoutId id="2147483787" r:id="rId10"/>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iteamwork.com/" TargetMode="External"/><Relationship Id="rId2" Type="http://schemas.openxmlformats.org/officeDocument/2006/relationships/hyperlink" Target="http://www.viewpath.com/"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457200" y="1828800"/>
            <a:ext cx="7851648" cy="1828800"/>
          </a:xfrm>
          <a:noFill/>
        </p:spPr>
        <p:txBody>
          <a:bodyPr tIns="0" rIns="18288">
            <a:normAutofit fontScale="90000"/>
            <a:scene3d>
              <a:camera prst="orthographicFront"/>
              <a:lightRig rig="freezing" dir="t">
                <a:rot lat="0" lon="0" rev="5640000"/>
              </a:lightRig>
            </a:scene3d>
            <a:sp3d prstMaterial="flat">
              <a:bevelT w="38100" h="38100"/>
              <a:contourClr>
                <a:schemeClr val="tx2"/>
              </a:contourClr>
            </a:sp3d>
          </a:bodyPr>
          <a:lstStyle/>
          <a:p>
            <a:pPr algn="r" eaLnBrk="1" fontAlgn="auto" hangingPunct="1">
              <a:spcAft>
                <a:spcPts val="0"/>
              </a:spcAft>
              <a:defRPr/>
            </a:pPr>
            <a:r>
              <a:rPr lang="en-US" sz="5600" b="1" dirty="0" smtClean="0">
                <a:solidFill>
                  <a:schemeClr val="accent3">
                    <a:tint val="90000"/>
                    <a:satMod val="120000"/>
                  </a:schemeClr>
                </a:solidFill>
                <a:effectLst>
                  <a:outerShdw blurRad="38100" dist="25400" dir="5400000" algn="tl" rotWithShape="0">
                    <a:srgbClr val="000000">
                      <a:alpha val="43000"/>
                    </a:srgbClr>
                  </a:outerShdw>
                </a:effectLst>
              </a:rPr>
              <a:t>Leadership and Management of Nonprofit Organizations: Part I</a:t>
            </a:r>
          </a:p>
        </p:txBody>
      </p:sp>
      <p:sp>
        <p:nvSpPr>
          <p:cNvPr id="5123" name="Rectangle 3"/>
          <p:cNvSpPr>
            <a:spLocks noGrp="1" noChangeArrowheads="1"/>
          </p:cNvSpPr>
          <p:nvPr>
            <p:ph type="subTitle" idx="4294967295"/>
          </p:nvPr>
        </p:nvSpPr>
        <p:spPr>
          <a:xfrm>
            <a:off x="762000" y="4419600"/>
            <a:ext cx="7543800" cy="1752600"/>
          </a:xfrm>
        </p:spPr>
        <p:txBody>
          <a:bodyPr lIns="0" rIns="18288"/>
          <a:lstStyle/>
          <a:p>
            <a:pPr marL="0" indent="0" algn="r" eaLnBrk="1" hangingPunct="1">
              <a:buFont typeface="Wingdings 2" pitchFamily="18" charset="2"/>
              <a:buNone/>
            </a:pPr>
            <a:r>
              <a:rPr lang="en-US" sz="2800" smtClean="0"/>
              <a:t>Thomas P. Holland, Ph.D.</a:t>
            </a:r>
          </a:p>
          <a:p>
            <a:pPr marL="0" indent="0" algn="r" eaLnBrk="1" hangingPunct="1">
              <a:buFont typeface="Wingdings 2" pitchFamily="18" charset="2"/>
              <a:buNone/>
            </a:pPr>
            <a:r>
              <a:rPr lang="en-US" sz="2800" smtClean="0"/>
              <a:t>Institute for Nonprofit Organizations</a:t>
            </a:r>
          </a:p>
          <a:p>
            <a:pPr marL="0" indent="0" algn="r" eaLnBrk="1" hangingPunct="1">
              <a:buFont typeface="Wingdings 2" pitchFamily="18" charset="2"/>
              <a:buNone/>
            </a:pPr>
            <a:r>
              <a:rPr lang="en-US" sz="2800" smtClean="0"/>
              <a:t>University of Georgia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8600" y="533400"/>
            <a:ext cx="10134600" cy="1524000"/>
          </a:xfrm>
        </p:spPr>
        <p:txBody>
          <a:bodyPr/>
          <a:lstStyle/>
          <a:p>
            <a:pPr eaLnBrk="1" hangingPunct="1"/>
            <a:r>
              <a:rPr lang="en-US" sz="4000" smtClean="0"/>
              <a:t>        Help the group formulate work plans</a:t>
            </a:r>
            <a:br>
              <a:rPr lang="en-US" sz="4000" smtClean="0"/>
            </a:br>
            <a:r>
              <a:rPr lang="en-US" sz="4000" smtClean="0"/>
              <a:t>	 for achieving that vision together</a:t>
            </a:r>
            <a:endParaRPr lang="en-US" smtClean="0"/>
          </a:p>
        </p:txBody>
      </p:sp>
      <p:sp>
        <p:nvSpPr>
          <p:cNvPr id="9219" name="Rectangle 3"/>
          <p:cNvSpPr>
            <a:spLocks noGrp="1" noChangeArrowheads="1"/>
          </p:cNvSpPr>
          <p:nvPr>
            <p:ph idx="1"/>
          </p:nvPr>
        </p:nvSpPr>
        <p:spPr>
          <a:xfrm>
            <a:off x="914400" y="2362200"/>
            <a:ext cx="8534400" cy="4114800"/>
          </a:xfrm>
        </p:spPr>
        <p:txBody>
          <a:bodyPr>
            <a:normAutofit fontScale="92500" lnSpcReduction="10000"/>
          </a:bodyPr>
          <a:lstStyle/>
          <a:p>
            <a:pPr marL="640080" lvl="1" indent="-246888" eaLnBrk="1" fontAlgn="auto" hangingPunct="1">
              <a:spcAft>
                <a:spcPts val="0"/>
              </a:spcAft>
              <a:buFont typeface="Wingdings 2"/>
              <a:buChar char=""/>
              <a:defRPr/>
            </a:pPr>
            <a:r>
              <a:rPr lang="en-US" sz="3200" dirty="0"/>
              <a:t>Specify </a:t>
            </a:r>
            <a:r>
              <a:rPr lang="en-US" sz="3200" u="sng" dirty="0"/>
              <a:t>goals</a:t>
            </a:r>
            <a:r>
              <a:rPr lang="en-US" sz="3200" dirty="0"/>
              <a:t> for each </a:t>
            </a:r>
            <a:r>
              <a:rPr lang="en-US" sz="3200" dirty="0" smtClean="0"/>
              <a:t>dimension                 (</a:t>
            </a:r>
            <a:r>
              <a:rPr lang="en-US" sz="3200" i="1" dirty="0"/>
              <a:t>what do we want to accomplish?)</a:t>
            </a:r>
            <a:endParaRPr lang="en-US" sz="3200" dirty="0"/>
          </a:p>
          <a:p>
            <a:pPr marL="640080" lvl="1" indent="-246888" eaLnBrk="1" fontAlgn="auto" hangingPunct="1">
              <a:spcAft>
                <a:spcPts val="0"/>
              </a:spcAft>
              <a:buFont typeface="Wingdings 2"/>
              <a:buChar char=""/>
              <a:defRPr/>
            </a:pPr>
            <a:r>
              <a:rPr lang="en-US" sz="3200" dirty="0"/>
              <a:t>Identify products or </a:t>
            </a:r>
            <a:r>
              <a:rPr lang="en-US" sz="3200" u="sng" dirty="0"/>
              <a:t>results</a:t>
            </a:r>
            <a:r>
              <a:rPr lang="en-US" sz="3200" dirty="0"/>
              <a:t> to be attained for each of them </a:t>
            </a:r>
            <a:r>
              <a:rPr lang="en-US" sz="3200" dirty="0" smtClean="0"/>
              <a:t>                                                </a:t>
            </a:r>
            <a:r>
              <a:rPr lang="en-US" sz="3200" i="1" dirty="0"/>
              <a:t>(what will success look like in each area?</a:t>
            </a:r>
            <a:r>
              <a:rPr lang="en-US" sz="3200" dirty="0"/>
              <a:t>)</a:t>
            </a:r>
          </a:p>
          <a:p>
            <a:pPr marL="640080" lvl="1" indent="-246888" eaLnBrk="1" fontAlgn="auto" hangingPunct="1">
              <a:spcAft>
                <a:spcPts val="0"/>
              </a:spcAft>
              <a:buFont typeface="Wingdings 2"/>
              <a:buChar char=""/>
              <a:defRPr/>
            </a:pPr>
            <a:r>
              <a:rPr lang="en-US" sz="3200" dirty="0"/>
              <a:t>Set clear work a</a:t>
            </a:r>
            <a:r>
              <a:rPr lang="en-US" sz="3200" u="sng" dirty="0"/>
              <a:t>ssignments</a:t>
            </a:r>
            <a:r>
              <a:rPr lang="en-US" sz="3200" dirty="0"/>
              <a:t> and timetable  (</a:t>
            </a:r>
            <a:r>
              <a:rPr lang="en-US" sz="3200" i="1" dirty="0"/>
              <a:t>who will do what, by when?</a:t>
            </a:r>
            <a:r>
              <a:rPr lang="en-US" sz="3200" dirty="0"/>
              <a:t>)</a:t>
            </a:r>
          </a:p>
          <a:p>
            <a:pPr marL="640080" lvl="1" indent="-246888" eaLnBrk="1" fontAlgn="auto" hangingPunct="1">
              <a:spcAft>
                <a:spcPts val="0"/>
              </a:spcAft>
              <a:buFont typeface="Wingdings 2"/>
              <a:buChar char=""/>
              <a:defRPr/>
            </a:pPr>
            <a:r>
              <a:rPr lang="en-US" sz="3200" dirty="0"/>
              <a:t>Identify </a:t>
            </a:r>
            <a:r>
              <a:rPr lang="en-US" sz="3200" u="sng" dirty="0"/>
              <a:t>evidence</a:t>
            </a:r>
            <a:r>
              <a:rPr lang="en-US" sz="3200" dirty="0"/>
              <a:t> of </a:t>
            </a:r>
            <a:r>
              <a:rPr lang="en-US" sz="3200" dirty="0" smtClean="0"/>
              <a:t>success                         (</a:t>
            </a:r>
            <a:r>
              <a:rPr lang="en-US" sz="3200" i="1" dirty="0"/>
              <a:t>assessed by what criteria?</a:t>
            </a:r>
            <a:r>
              <a:rPr lang="en-US" sz="3200" dirty="0"/>
              <a:t>)</a:t>
            </a:r>
          </a:p>
          <a:p>
            <a:pPr marL="640080" lvl="1" indent="-246888" eaLnBrk="1" fontAlgn="auto" hangingPunct="1">
              <a:spcAft>
                <a:spcPts val="0"/>
              </a:spcAft>
              <a:buFont typeface="Wingdings 2"/>
              <a:buChar char=""/>
              <a:defRPr/>
            </a:pP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457200"/>
            <a:ext cx="8991600" cy="1447800"/>
          </a:xfrm>
        </p:spPr>
        <p:txBody>
          <a:bodyPr/>
          <a:lstStyle/>
          <a:p>
            <a:pPr eaLnBrk="1" hangingPunct="1"/>
            <a:r>
              <a:rPr lang="en-US" smtClean="0"/>
              <a:t> Make success a </a:t>
            </a:r>
            <a:r>
              <a:rPr lang="en-US" u="sng" smtClean="0"/>
              <a:t>team</a:t>
            </a:r>
            <a:r>
              <a:rPr lang="en-US" smtClean="0"/>
              <a:t> effort</a:t>
            </a:r>
          </a:p>
        </p:txBody>
      </p:sp>
      <p:sp>
        <p:nvSpPr>
          <p:cNvPr id="10243" name="Rectangle 3"/>
          <p:cNvSpPr>
            <a:spLocks noGrp="1" noChangeArrowheads="1"/>
          </p:cNvSpPr>
          <p:nvPr>
            <p:ph idx="1"/>
          </p:nvPr>
        </p:nvSpPr>
        <p:spPr>
          <a:xfrm>
            <a:off x="914400" y="2133600"/>
            <a:ext cx="7772400" cy="4114800"/>
          </a:xfrm>
        </p:spPr>
        <p:txBody>
          <a:bodyPr>
            <a:normAutofit fontScale="85000" lnSpcReduction="10000"/>
          </a:bodyPr>
          <a:lstStyle/>
          <a:p>
            <a:pPr marL="274320" indent="-274320" eaLnBrk="1" fontAlgn="auto" hangingPunct="1">
              <a:spcAft>
                <a:spcPts val="0"/>
              </a:spcAft>
              <a:buClr>
                <a:schemeClr val="accent3"/>
              </a:buClr>
              <a:buFont typeface="Wingdings 2"/>
              <a:buChar char=""/>
              <a:defRPr/>
            </a:pPr>
            <a:r>
              <a:rPr lang="en-US" sz="2800" b="1" dirty="0"/>
              <a:t>Be sure everyone knows what is expected of her/him and how that links </a:t>
            </a:r>
            <a:r>
              <a:rPr lang="en-US" sz="2800" b="1" dirty="0" smtClean="0"/>
              <a:t>to the group’s </a:t>
            </a:r>
            <a:r>
              <a:rPr lang="en-US" sz="2800" b="1" dirty="0"/>
              <a:t>goals</a:t>
            </a:r>
          </a:p>
          <a:p>
            <a:pPr marL="274320" indent="-274320" eaLnBrk="1" fontAlgn="auto" hangingPunct="1">
              <a:spcAft>
                <a:spcPts val="0"/>
              </a:spcAft>
              <a:buClr>
                <a:schemeClr val="accent3"/>
              </a:buClr>
              <a:buFont typeface="Wingdings 2"/>
              <a:buChar char=""/>
              <a:defRPr/>
            </a:pPr>
            <a:r>
              <a:rPr lang="en-US" sz="2800" b="1" dirty="0"/>
              <a:t>Articulate how each individual’s talents contribute to success of the </a:t>
            </a:r>
            <a:r>
              <a:rPr lang="en-US" sz="2800" b="1" dirty="0" smtClean="0"/>
              <a:t>whole  </a:t>
            </a:r>
            <a:r>
              <a:rPr lang="en-US" sz="2800" i="1" dirty="0" smtClean="0"/>
              <a:t>(why am I needed?)</a:t>
            </a:r>
            <a:endParaRPr lang="en-US" sz="2800" i="1" dirty="0"/>
          </a:p>
          <a:p>
            <a:pPr marL="274320" indent="-274320" eaLnBrk="1" fontAlgn="auto" hangingPunct="1">
              <a:spcAft>
                <a:spcPts val="0"/>
              </a:spcAft>
              <a:buClr>
                <a:schemeClr val="accent3"/>
              </a:buClr>
              <a:buFont typeface="Wingdings 2"/>
              <a:buChar char=""/>
              <a:defRPr/>
            </a:pPr>
            <a:r>
              <a:rPr lang="en-US" sz="2800" b="1" dirty="0"/>
              <a:t>Identify means for problem-solving and accountability as a team </a:t>
            </a:r>
            <a:r>
              <a:rPr lang="en-US" sz="2800" i="1" dirty="0"/>
              <a:t> (what will we do when problems and barriers show up?)</a:t>
            </a:r>
          </a:p>
          <a:p>
            <a:pPr marL="274320" indent="-274320" eaLnBrk="1" fontAlgn="auto" hangingPunct="1">
              <a:spcAft>
                <a:spcPts val="0"/>
              </a:spcAft>
              <a:buClr>
                <a:schemeClr val="accent3"/>
              </a:buClr>
              <a:buFont typeface="Wingdings 2"/>
              <a:buChar char=""/>
              <a:defRPr/>
            </a:pPr>
            <a:r>
              <a:rPr lang="en-US" sz="2800" b="1" dirty="0"/>
              <a:t>Specify methods for reporting and communicating progress  </a:t>
            </a:r>
            <a:r>
              <a:rPr lang="en-US" sz="2800" i="1" dirty="0"/>
              <a:t>(how will we know it’s done?)</a:t>
            </a:r>
          </a:p>
          <a:p>
            <a:pPr marL="274320" indent="-274320" eaLnBrk="1" fontAlgn="auto" hangingPunct="1">
              <a:spcAft>
                <a:spcPts val="0"/>
              </a:spcAft>
              <a:buClr>
                <a:schemeClr val="accent3"/>
              </a:buClr>
              <a:buFont typeface="Wingdings 2"/>
              <a:buChar char=""/>
              <a:defRPr/>
            </a:pPr>
            <a:r>
              <a:rPr lang="en-US" sz="2800" b="1" dirty="0"/>
              <a:t>Monitor, evaluate, and report on results</a:t>
            </a:r>
          </a:p>
          <a:p>
            <a:pPr marL="274320" indent="-274320" eaLnBrk="1" fontAlgn="auto" hangingPunct="1">
              <a:spcAft>
                <a:spcPts val="0"/>
              </a:spcAft>
              <a:buClr>
                <a:schemeClr val="accent3"/>
              </a:buClr>
              <a:buFont typeface="Wingdings 2"/>
              <a:buChar char=""/>
              <a:defRPr/>
            </a:pPr>
            <a:r>
              <a:rPr lang="en-US" sz="2800" b="1" dirty="0"/>
              <a:t>Find ways to reward team successes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0"/>
            <a:ext cx="8305800" cy="1752600"/>
          </a:xfrm>
        </p:spPr>
        <p:txBody>
          <a:bodyPr/>
          <a:lstStyle/>
          <a:p>
            <a:pPr eaLnBrk="1" hangingPunct="1"/>
            <a:r>
              <a:rPr lang="en-US" smtClean="0"/>
              <a:t>       Reinforce Changes</a:t>
            </a:r>
          </a:p>
        </p:txBody>
      </p:sp>
      <p:sp>
        <p:nvSpPr>
          <p:cNvPr id="12291" name="Rectangle 3"/>
          <p:cNvSpPr>
            <a:spLocks noGrp="1" noChangeArrowheads="1"/>
          </p:cNvSpPr>
          <p:nvPr>
            <p:ph idx="1"/>
          </p:nvPr>
        </p:nvSpPr>
        <p:spPr>
          <a:xfrm>
            <a:off x="838200" y="2209800"/>
            <a:ext cx="8305800" cy="365760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a:t>Communicate progress </a:t>
            </a:r>
            <a:r>
              <a:rPr lang="en-US" dirty="0" smtClean="0"/>
              <a:t>widely and often, using </a:t>
            </a:r>
            <a:r>
              <a:rPr lang="en-US" dirty="0"/>
              <a:t>multiple means</a:t>
            </a:r>
          </a:p>
          <a:p>
            <a:pPr marL="274320" indent="-274320" eaLnBrk="1" fontAlgn="auto" hangingPunct="1">
              <a:spcAft>
                <a:spcPts val="0"/>
              </a:spcAft>
              <a:buClr>
                <a:schemeClr val="accent3"/>
              </a:buClr>
              <a:buFont typeface="Wingdings 2"/>
              <a:buChar char=""/>
              <a:defRPr/>
            </a:pPr>
            <a:r>
              <a:rPr lang="en-US" dirty="0"/>
              <a:t>Articulate the connections between </a:t>
            </a:r>
            <a:r>
              <a:rPr lang="en-US" dirty="0" smtClean="0"/>
              <a:t>actions </a:t>
            </a:r>
            <a:r>
              <a:rPr lang="en-US" dirty="0"/>
              <a:t>and results</a:t>
            </a:r>
          </a:p>
          <a:p>
            <a:pPr marL="274320" indent="-274320" eaLnBrk="1" fontAlgn="auto" hangingPunct="1">
              <a:spcAft>
                <a:spcPts val="0"/>
              </a:spcAft>
              <a:buClr>
                <a:schemeClr val="accent3"/>
              </a:buClr>
              <a:buFont typeface="Wingdings 2"/>
              <a:buChar char=""/>
              <a:defRPr/>
            </a:pPr>
            <a:r>
              <a:rPr lang="en-US" dirty="0"/>
              <a:t>Recognize and reward successes</a:t>
            </a:r>
          </a:p>
          <a:p>
            <a:pPr marL="274320" indent="-274320" eaLnBrk="1" fontAlgn="auto" hangingPunct="1">
              <a:spcAft>
                <a:spcPts val="0"/>
              </a:spcAft>
              <a:buClr>
                <a:schemeClr val="accent3"/>
              </a:buClr>
              <a:buFont typeface="Wingdings 2"/>
              <a:buChar char=""/>
              <a:defRPr/>
            </a:pPr>
            <a:r>
              <a:rPr lang="en-US" dirty="0"/>
              <a:t>Report results to others outside team</a:t>
            </a:r>
          </a:p>
          <a:p>
            <a:pPr marL="274320" indent="-274320" eaLnBrk="1" fontAlgn="auto" hangingPunct="1">
              <a:spcAft>
                <a:spcPts val="0"/>
              </a:spcAft>
              <a:buClr>
                <a:schemeClr val="accent3"/>
              </a:buClr>
              <a:buFont typeface="Wingdings 2"/>
              <a:buChar char=""/>
              <a:defRPr/>
            </a:pPr>
            <a:r>
              <a:rPr lang="en-US" dirty="0"/>
              <a:t>Encourage group learning from experiences</a:t>
            </a:r>
          </a:p>
          <a:p>
            <a:pPr marL="274320" indent="-274320" eaLnBrk="1" fontAlgn="auto" hangingPunct="1">
              <a:spcAft>
                <a:spcPts val="0"/>
              </a:spcAft>
              <a:buClr>
                <a:schemeClr val="accent3"/>
              </a:buClr>
              <a:buFont typeface="Wingdings 2"/>
              <a:buChar char=""/>
              <a:defRPr/>
            </a:pPr>
            <a:r>
              <a:rPr lang="en-US" dirty="0"/>
              <a:t>Develop and nurture new leaders, </a:t>
            </a:r>
            <a:r>
              <a:rPr lang="en-US" dirty="0" smtClean="0"/>
              <a:t>ensuring </a:t>
            </a:r>
            <a:r>
              <a:rPr lang="en-US" dirty="0"/>
              <a:t>leadership succession</a:t>
            </a:r>
          </a:p>
          <a:p>
            <a:pPr marL="274320" indent="-274320" eaLnBrk="1" fontAlgn="auto" hangingPunct="1">
              <a:spcAft>
                <a:spcPts val="0"/>
              </a:spcAft>
              <a:buClr>
                <a:schemeClr val="accent3"/>
              </a:buClr>
              <a:buFont typeface="Wingdings 2"/>
              <a:buChar char=""/>
              <a:defRPr/>
            </a:pPr>
            <a:r>
              <a:rPr lang="en-US" dirty="0"/>
              <a:t>Model the behaviors expected of others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533400"/>
            <a:ext cx="7696200" cy="1219200"/>
          </a:xfrm>
        </p:spPr>
        <p:txBody>
          <a:bodyPr/>
          <a:lstStyle/>
          <a:p>
            <a:pPr eaLnBrk="1" hangingPunct="1"/>
            <a:r>
              <a:rPr lang="en-US" sz="3600" smtClean="0"/>
              <a:t>Effective leaders practice </a:t>
            </a:r>
            <a:r>
              <a:rPr lang="en-US" sz="3600" i="1" smtClean="0"/>
              <a:t>emotional intelligence</a:t>
            </a:r>
            <a:r>
              <a:rPr lang="en-US" sz="3600" smtClean="0"/>
              <a:t> (as well as rationality)</a:t>
            </a:r>
          </a:p>
        </p:txBody>
      </p:sp>
      <p:sp>
        <p:nvSpPr>
          <p:cNvPr id="13315" name="Rectangle 3"/>
          <p:cNvSpPr>
            <a:spLocks noGrp="1" noChangeArrowheads="1"/>
          </p:cNvSpPr>
          <p:nvPr>
            <p:ph idx="1"/>
          </p:nvPr>
        </p:nvSpPr>
        <p:spPr>
          <a:xfrm>
            <a:off x="762000" y="2209800"/>
            <a:ext cx="7772400" cy="411480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sz="2400" b="1" dirty="0"/>
              <a:t>Self-awareness</a:t>
            </a:r>
            <a:r>
              <a:rPr lang="en-US" sz="2400" dirty="0"/>
              <a:t>: ability to recognize and understand one’s own moods, emotions, and drives, as well as their effects on others</a:t>
            </a:r>
          </a:p>
          <a:p>
            <a:pPr marL="274320" indent="-274320" eaLnBrk="1" fontAlgn="auto" hangingPunct="1">
              <a:spcAft>
                <a:spcPts val="0"/>
              </a:spcAft>
              <a:buClr>
                <a:schemeClr val="accent3"/>
              </a:buClr>
              <a:buFont typeface="Wingdings 2"/>
              <a:buChar char=""/>
              <a:defRPr/>
            </a:pPr>
            <a:r>
              <a:rPr lang="en-US" sz="2400" b="1" dirty="0"/>
              <a:t>Self-regulation</a:t>
            </a:r>
            <a:r>
              <a:rPr lang="en-US" sz="2400" dirty="0"/>
              <a:t>: ability to redirect disruptive impulses, suspend judgment, think before acting</a:t>
            </a:r>
          </a:p>
          <a:p>
            <a:pPr marL="274320" indent="-274320" eaLnBrk="1" fontAlgn="auto" hangingPunct="1">
              <a:spcAft>
                <a:spcPts val="0"/>
              </a:spcAft>
              <a:buClr>
                <a:schemeClr val="accent3"/>
              </a:buClr>
              <a:buFont typeface="Wingdings 2"/>
              <a:buChar char=""/>
              <a:defRPr/>
            </a:pPr>
            <a:r>
              <a:rPr lang="en-US" sz="2400" b="1" dirty="0"/>
              <a:t>Motivation</a:t>
            </a:r>
            <a:r>
              <a:rPr lang="en-US" sz="2400" dirty="0"/>
              <a:t>: passion for the work and propensity to pursue goals with energy and persistence</a:t>
            </a:r>
          </a:p>
          <a:p>
            <a:pPr marL="274320" indent="-274320" eaLnBrk="1" fontAlgn="auto" hangingPunct="1">
              <a:spcAft>
                <a:spcPts val="0"/>
              </a:spcAft>
              <a:buClr>
                <a:schemeClr val="accent3"/>
              </a:buClr>
              <a:buFont typeface="Wingdings 2"/>
              <a:buChar char=""/>
              <a:defRPr/>
            </a:pPr>
            <a:r>
              <a:rPr lang="en-US" sz="2400" b="1" dirty="0"/>
              <a:t>Empathy</a:t>
            </a:r>
            <a:r>
              <a:rPr lang="en-US" sz="2400" dirty="0"/>
              <a:t>: understanding of others’ emotional makeup, skill in treating them according to their reactions</a:t>
            </a:r>
          </a:p>
          <a:p>
            <a:pPr marL="274320" indent="-274320" eaLnBrk="1" fontAlgn="auto" hangingPunct="1">
              <a:spcAft>
                <a:spcPts val="0"/>
              </a:spcAft>
              <a:buClr>
                <a:schemeClr val="accent3"/>
              </a:buClr>
              <a:buFont typeface="Wingdings 2"/>
              <a:buChar char=""/>
              <a:defRPr/>
            </a:pPr>
            <a:r>
              <a:rPr lang="en-US" sz="2400" b="1" dirty="0"/>
              <a:t>Social skill</a:t>
            </a:r>
            <a:r>
              <a:rPr lang="en-US" sz="2400" dirty="0"/>
              <a:t>: proficiency in building networks of relationships, ability to find common ground and build rapport with diverse others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143000" y="6248400"/>
            <a:ext cx="1905000" cy="457200"/>
          </a:xfrm>
          <a:prstGeom prst="rect">
            <a:avLst/>
          </a:prstGeom>
          <a:noFill/>
          <a:ln w="9525">
            <a:noFill/>
            <a:miter lim="800000"/>
            <a:headEnd/>
            <a:tailEnd/>
          </a:ln>
        </p:spPr>
        <p:txBody>
          <a:bodyPr wrap="none" anchor="ctr"/>
          <a:lstStyle/>
          <a:p>
            <a:endParaRPr lang="en-US"/>
          </a:p>
        </p:txBody>
      </p:sp>
      <p:sp>
        <p:nvSpPr>
          <p:cNvPr id="18435" name="Rectangle 3"/>
          <p:cNvSpPr>
            <a:spLocks noChangeArrowheads="1"/>
          </p:cNvSpPr>
          <p:nvPr/>
        </p:nvSpPr>
        <p:spPr bwMode="auto">
          <a:xfrm>
            <a:off x="3581400" y="6248400"/>
            <a:ext cx="2895600" cy="457200"/>
          </a:xfrm>
          <a:prstGeom prst="rect">
            <a:avLst/>
          </a:prstGeom>
          <a:noFill/>
          <a:ln w="9525">
            <a:noFill/>
            <a:miter lim="800000"/>
            <a:headEnd/>
            <a:tailEnd/>
          </a:ln>
        </p:spPr>
        <p:txBody>
          <a:bodyPr wrap="none" anchor="ctr"/>
          <a:lstStyle/>
          <a:p>
            <a:endParaRPr lang="en-US"/>
          </a:p>
        </p:txBody>
      </p:sp>
      <p:sp>
        <p:nvSpPr>
          <p:cNvPr id="18436" name="Rectangle 4"/>
          <p:cNvSpPr>
            <a:spLocks noGrp="1" noChangeArrowheads="1"/>
          </p:cNvSpPr>
          <p:nvPr>
            <p:ph type="title"/>
          </p:nvPr>
        </p:nvSpPr>
        <p:spPr>
          <a:xfrm>
            <a:off x="0" y="609600"/>
            <a:ext cx="9144000" cy="1143000"/>
          </a:xfrm>
          <a:noFill/>
        </p:spPr>
        <p:txBody>
          <a:bodyPr lIns="90488" tIns="44450" rIns="90488" bIns="44450"/>
          <a:lstStyle/>
          <a:p>
            <a:pPr eaLnBrk="1" hangingPunct="1"/>
            <a:r>
              <a:rPr lang="en-US" sz="4000" smtClean="0"/>
              <a:t>	Leaders go beyond familiar habits </a:t>
            </a:r>
          </a:p>
        </p:txBody>
      </p:sp>
      <p:sp>
        <p:nvSpPr>
          <p:cNvPr id="15365" name="Rectangle 5"/>
          <p:cNvSpPr>
            <a:spLocks noGrp="1" noChangeArrowheads="1"/>
          </p:cNvSpPr>
          <p:nvPr>
            <p:ph idx="1"/>
          </p:nvPr>
        </p:nvSpPr>
        <p:spPr>
          <a:xfrm>
            <a:off x="838200" y="1981200"/>
            <a:ext cx="7620000" cy="4572000"/>
          </a:xfrm>
        </p:spPr>
        <p:txBody>
          <a:bodyPr lIns="90488" tIns="44450" rIns="90488" bIns="44450">
            <a:normAutofit fontScale="92500" lnSpcReduction="10000"/>
          </a:bodyPr>
          <a:lstStyle/>
          <a:p>
            <a:pPr marL="274320" indent="-274320" eaLnBrk="1" fontAlgn="auto" hangingPunct="1">
              <a:spcAft>
                <a:spcPts val="0"/>
              </a:spcAft>
              <a:buClr>
                <a:schemeClr val="accent3"/>
              </a:buClr>
              <a:buFont typeface="Wingdings 2"/>
              <a:buChar char=""/>
              <a:defRPr/>
            </a:pPr>
            <a:r>
              <a:rPr lang="en-US" sz="2800" b="1" dirty="0"/>
              <a:t>Develop new models or </a:t>
            </a:r>
            <a:r>
              <a:rPr lang="en-US" sz="2800" b="1" u="sng" dirty="0"/>
              <a:t>metaphors</a:t>
            </a:r>
            <a:r>
              <a:rPr lang="en-US" sz="2800" b="1" dirty="0"/>
              <a:t> to analyze issues and understand stakeholders’ long-term interests</a:t>
            </a:r>
          </a:p>
          <a:p>
            <a:pPr marL="274320" indent="-274320" eaLnBrk="1" fontAlgn="auto" hangingPunct="1">
              <a:spcAft>
                <a:spcPts val="0"/>
              </a:spcAft>
              <a:buClr>
                <a:schemeClr val="accent3"/>
              </a:buClr>
              <a:buFont typeface="Wingdings 2"/>
              <a:buChar char=""/>
              <a:defRPr/>
            </a:pPr>
            <a:r>
              <a:rPr lang="en-US" sz="2800" b="1" dirty="0"/>
              <a:t>Raise different and more penetrating </a:t>
            </a:r>
            <a:r>
              <a:rPr lang="en-US" sz="2800" b="1" u="sng" dirty="0"/>
              <a:t>questions</a:t>
            </a:r>
            <a:r>
              <a:rPr lang="en-US" sz="2800" b="1" dirty="0"/>
              <a:t> about purposes, future directions, strategies, standards, </a:t>
            </a:r>
            <a:r>
              <a:rPr lang="en-US" sz="2800" b="1" dirty="0" smtClean="0"/>
              <a:t>and group performance</a:t>
            </a:r>
          </a:p>
          <a:p>
            <a:pPr marL="274320" indent="-274320" eaLnBrk="1" fontAlgn="auto" hangingPunct="1">
              <a:spcAft>
                <a:spcPts val="0"/>
              </a:spcAft>
              <a:buClr>
                <a:schemeClr val="accent3"/>
              </a:buClr>
              <a:buFont typeface="Wingdings 2"/>
              <a:buChar char=""/>
              <a:defRPr/>
            </a:pPr>
            <a:r>
              <a:rPr lang="en-US" sz="2800" b="1" dirty="0" smtClean="0"/>
              <a:t>Invite the group to identify solutions </a:t>
            </a:r>
            <a:endParaRPr lang="en-US" sz="2800" b="1" dirty="0"/>
          </a:p>
          <a:p>
            <a:pPr marL="274320" indent="-274320" eaLnBrk="1" fontAlgn="auto" hangingPunct="1">
              <a:spcAft>
                <a:spcPts val="0"/>
              </a:spcAft>
              <a:buClr>
                <a:schemeClr val="accent3"/>
              </a:buClr>
              <a:buFont typeface="Wingdings 2"/>
              <a:buChar char=""/>
              <a:defRPr/>
            </a:pPr>
            <a:r>
              <a:rPr lang="en-US" sz="2800" b="1" u="sng" dirty="0"/>
              <a:t>Model</a:t>
            </a:r>
            <a:r>
              <a:rPr lang="en-US" sz="2800" b="1" dirty="0"/>
              <a:t> the behaviors </a:t>
            </a:r>
            <a:r>
              <a:rPr lang="en-US" sz="2800" b="1" dirty="0" smtClean="0"/>
              <a:t>they </a:t>
            </a:r>
            <a:r>
              <a:rPr lang="en-US" sz="2800" b="1" dirty="0"/>
              <a:t>would like to see incorporated in the organization, such as</a:t>
            </a:r>
          </a:p>
          <a:p>
            <a:pPr marL="640080" lvl="1" indent="-246888" eaLnBrk="1" fontAlgn="auto" hangingPunct="1">
              <a:spcAft>
                <a:spcPts val="0"/>
              </a:spcAft>
              <a:buFont typeface="Wingdings 2"/>
              <a:buChar char=""/>
              <a:defRPr/>
            </a:pPr>
            <a:r>
              <a:rPr lang="en-US" dirty="0"/>
              <a:t>Diversity	</a:t>
            </a:r>
            <a:r>
              <a:rPr lang="en-US" dirty="0" smtClean="0"/>
              <a:t>     </a:t>
            </a:r>
            <a:r>
              <a:rPr lang="en-US" dirty="0"/>
              <a:t>Accountability </a:t>
            </a:r>
          </a:p>
          <a:p>
            <a:pPr marL="640080" lvl="1" indent="-246888" eaLnBrk="1" fontAlgn="auto" hangingPunct="1">
              <a:spcAft>
                <a:spcPts val="0"/>
              </a:spcAft>
              <a:buFont typeface="Wingdings 2"/>
              <a:buChar char=""/>
              <a:defRPr/>
            </a:pPr>
            <a:r>
              <a:rPr lang="en-US" dirty="0" smtClean="0"/>
              <a:t>Efficiency     </a:t>
            </a:r>
            <a:r>
              <a:rPr lang="en-US" dirty="0"/>
              <a:t>Creativity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additive="base">
                                        <p:cTn id="7" dur="500" fill="hold"/>
                                        <p:tgtEl>
                                          <p:spTgt spid="1536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5">
                                            <p:txEl>
                                              <p:pRg st="1" end="1"/>
                                            </p:txEl>
                                          </p:spTgt>
                                        </p:tgtEl>
                                        <p:attrNameLst>
                                          <p:attrName>style.visibility</p:attrName>
                                        </p:attrNameLst>
                                      </p:cBhvr>
                                      <p:to>
                                        <p:strVal val="visible"/>
                                      </p:to>
                                    </p:set>
                                    <p:anim calcmode="lin" valueType="num">
                                      <p:cBhvr additive="base">
                                        <p:cTn id="13" dur="500" fill="hold"/>
                                        <p:tgtEl>
                                          <p:spTgt spid="1536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5">
                                            <p:txEl>
                                              <p:pRg st="2" end="2"/>
                                            </p:txEl>
                                          </p:spTgt>
                                        </p:tgtEl>
                                        <p:attrNameLst>
                                          <p:attrName>style.visibility</p:attrName>
                                        </p:attrNameLst>
                                      </p:cBhvr>
                                      <p:to>
                                        <p:strVal val="visible"/>
                                      </p:to>
                                    </p:set>
                                    <p:anim calcmode="lin" valueType="num">
                                      <p:cBhvr additive="base">
                                        <p:cTn id="19" dur="500" fill="hold"/>
                                        <p:tgtEl>
                                          <p:spTgt spid="1536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5">
                                            <p:txEl>
                                              <p:pRg st="3" end="3"/>
                                            </p:txEl>
                                          </p:spTgt>
                                        </p:tgtEl>
                                        <p:attrNameLst>
                                          <p:attrName>style.visibility</p:attrName>
                                        </p:attrNameLst>
                                      </p:cBhvr>
                                      <p:to>
                                        <p:strVal val="visible"/>
                                      </p:to>
                                    </p:set>
                                    <p:anim calcmode="lin" valueType="num">
                                      <p:cBhvr additive="base">
                                        <p:cTn id="25" dur="500" fill="hold"/>
                                        <p:tgtEl>
                                          <p:spTgt spid="1536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5">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5365">
                                            <p:txEl>
                                              <p:pRg st="4" end="4"/>
                                            </p:txEl>
                                          </p:spTgt>
                                        </p:tgtEl>
                                        <p:attrNameLst>
                                          <p:attrName>style.visibility</p:attrName>
                                        </p:attrNameLst>
                                      </p:cBhvr>
                                      <p:to>
                                        <p:strVal val="visible"/>
                                      </p:to>
                                    </p:set>
                                    <p:anim calcmode="lin" valueType="num">
                                      <p:cBhvr additive="base">
                                        <p:cTn id="29" dur="500" fill="hold"/>
                                        <p:tgtEl>
                                          <p:spTgt spid="15365">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5365">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5365">
                                            <p:txEl>
                                              <p:pRg st="5" end="5"/>
                                            </p:txEl>
                                          </p:spTgt>
                                        </p:tgtEl>
                                        <p:attrNameLst>
                                          <p:attrName>style.visibility</p:attrName>
                                        </p:attrNameLst>
                                      </p:cBhvr>
                                      <p:to>
                                        <p:strVal val="visible"/>
                                      </p:to>
                                    </p:set>
                                    <p:anim calcmode="lin" valueType="num">
                                      <p:cBhvr additive="base">
                                        <p:cTn id="33" dur="500" fill="hold"/>
                                        <p:tgtEl>
                                          <p:spTgt spid="15365">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536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143000" y="6248400"/>
            <a:ext cx="1905000" cy="457200"/>
          </a:xfrm>
          <a:prstGeom prst="rect">
            <a:avLst/>
          </a:prstGeom>
          <a:noFill/>
          <a:ln w="9525">
            <a:noFill/>
            <a:miter lim="800000"/>
            <a:headEnd/>
            <a:tailEnd/>
          </a:ln>
        </p:spPr>
        <p:txBody>
          <a:bodyPr wrap="none" anchor="ctr"/>
          <a:lstStyle/>
          <a:p>
            <a:endParaRPr lang="en-US"/>
          </a:p>
        </p:txBody>
      </p:sp>
      <p:sp>
        <p:nvSpPr>
          <p:cNvPr id="19459" name="Rectangle 3"/>
          <p:cNvSpPr>
            <a:spLocks noChangeArrowheads="1"/>
          </p:cNvSpPr>
          <p:nvPr/>
        </p:nvSpPr>
        <p:spPr bwMode="auto">
          <a:xfrm>
            <a:off x="3581400" y="6248400"/>
            <a:ext cx="2895600" cy="457200"/>
          </a:xfrm>
          <a:prstGeom prst="rect">
            <a:avLst/>
          </a:prstGeom>
          <a:noFill/>
          <a:ln w="9525">
            <a:noFill/>
            <a:miter lim="800000"/>
            <a:headEnd/>
            <a:tailEnd/>
          </a:ln>
        </p:spPr>
        <p:txBody>
          <a:bodyPr wrap="none" anchor="ctr"/>
          <a:lstStyle/>
          <a:p>
            <a:endParaRPr lang="en-US"/>
          </a:p>
        </p:txBody>
      </p:sp>
      <p:sp>
        <p:nvSpPr>
          <p:cNvPr id="19460" name="Rectangle 4"/>
          <p:cNvSpPr>
            <a:spLocks noGrp="1" noChangeArrowheads="1"/>
          </p:cNvSpPr>
          <p:nvPr>
            <p:ph type="title"/>
          </p:nvPr>
        </p:nvSpPr>
        <p:spPr>
          <a:xfrm>
            <a:off x="-457200" y="609600"/>
            <a:ext cx="9144000" cy="1143000"/>
          </a:xfrm>
          <a:noFill/>
        </p:spPr>
        <p:txBody>
          <a:bodyPr lIns="90488" tIns="44450" rIns="90488" bIns="44450"/>
          <a:lstStyle/>
          <a:p>
            <a:pPr eaLnBrk="1" hangingPunct="1"/>
            <a:r>
              <a:rPr lang="en-US" smtClean="0"/>
              <a:t>          </a:t>
            </a:r>
            <a:r>
              <a:rPr lang="en-US" sz="4000" smtClean="0"/>
              <a:t>Leaders nurture groups that </a:t>
            </a:r>
            <a:r>
              <a:rPr lang="en-US" sz="4000" b="1" smtClean="0"/>
              <a:t>learn</a:t>
            </a:r>
          </a:p>
        </p:txBody>
      </p:sp>
      <p:sp>
        <p:nvSpPr>
          <p:cNvPr id="46085" name="Rectangle 5"/>
          <p:cNvSpPr>
            <a:spLocks noGrp="1" noChangeArrowheads="1"/>
          </p:cNvSpPr>
          <p:nvPr>
            <p:ph idx="1"/>
          </p:nvPr>
        </p:nvSpPr>
        <p:spPr>
          <a:xfrm>
            <a:off x="685800" y="1905000"/>
            <a:ext cx="7772400" cy="4572000"/>
          </a:xfrm>
        </p:spPr>
        <p:txBody>
          <a:bodyPr lIns="90488" tIns="44450" rIns="90488" bIns="44450">
            <a:normAutofit fontScale="92500" lnSpcReduction="10000"/>
          </a:bodyPr>
          <a:lstStyle/>
          <a:p>
            <a:pPr marL="274320" indent="-274320" eaLnBrk="1" fontAlgn="auto" hangingPunct="1">
              <a:spcAft>
                <a:spcPts val="0"/>
              </a:spcAft>
              <a:buClr>
                <a:schemeClr val="accent3"/>
              </a:buClr>
              <a:buFont typeface="Wingdings 2"/>
              <a:buChar char=""/>
              <a:defRPr/>
            </a:pPr>
            <a:r>
              <a:rPr lang="en-US" sz="2800" b="1" dirty="0"/>
              <a:t>Focus the group’s attention on those few, key issues that really matter most to the ends, mission and purposes of the organization as it goes into the future</a:t>
            </a:r>
          </a:p>
          <a:p>
            <a:pPr marL="274320" indent="-274320" eaLnBrk="1" fontAlgn="auto" hangingPunct="1">
              <a:spcAft>
                <a:spcPts val="0"/>
              </a:spcAft>
              <a:buClr>
                <a:schemeClr val="accent3"/>
              </a:buClr>
              <a:buFont typeface="Wingdings 2"/>
              <a:buChar char=""/>
              <a:defRPr/>
            </a:pPr>
            <a:r>
              <a:rPr lang="en-US" sz="2800" b="1" dirty="0"/>
              <a:t>Set priorities for the group’s attention and then keep meetings focused on them</a:t>
            </a:r>
          </a:p>
          <a:p>
            <a:pPr marL="274320" indent="-274320" eaLnBrk="1" fontAlgn="auto" hangingPunct="1">
              <a:spcAft>
                <a:spcPts val="0"/>
              </a:spcAft>
              <a:buClr>
                <a:schemeClr val="accent3"/>
              </a:buClr>
              <a:buFont typeface="Wingdings 2"/>
              <a:buChar char=""/>
              <a:defRPr/>
            </a:pPr>
            <a:r>
              <a:rPr lang="en-US" sz="2800" b="1" dirty="0"/>
              <a:t>Specify criteria for monitoring progress</a:t>
            </a:r>
          </a:p>
          <a:p>
            <a:pPr marL="274320" indent="-274320" eaLnBrk="1" fontAlgn="auto" hangingPunct="1">
              <a:spcAft>
                <a:spcPts val="0"/>
              </a:spcAft>
              <a:buClr>
                <a:schemeClr val="accent3"/>
              </a:buClr>
              <a:buFont typeface="Wingdings 2"/>
              <a:buChar char=""/>
              <a:defRPr/>
            </a:pPr>
            <a:r>
              <a:rPr lang="en-US" sz="2800" b="1" dirty="0"/>
              <a:t>Work on priorities through better committee structures and meeting formats</a:t>
            </a:r>
          </a:p>
          <a:p>
            <a:pPr marL="274320" indent="-274320" eaLnBrk="1" fontAlgn="auto" hangingPunct="1">
              <a:spcAft>
                <a:spcPts val="0"/>
              </a:spcAft>
              <a:buClr>
                <a:schemeClr val="accent3"/>
              </a:buClr>
              <a:buFont typeface="Wingdings 2"/>
              <a:buChar char=""/>
              <a:defRPr/>
            </a:pPr>
            <a:r>
              <a:rPr lang="en-US" sz="2800" b="1" dirty="0"/>
              <a:t>Take time </a:t>
            </a:r>
            <a:r>
              <a:rPr lang="en-US" sz="2800" b="1" dirty="0" smtClean="0"/>
              <a:t>to examine and </a:t>
            </a:r>
            <a:r>
              <a:rPr lang="en-US" sz="2800" b="1" dirty="0"/>
              <a:t>learn from experiences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dissolve">
                                      <p:cBhvr>
                                        <p:cTn id="7" dur="500"/>
                                        <p:tgtEl>
                                          <p:spTgt spid="460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6085">
                                            <p:txEl>
                                              <p:pRg st="1" end="1"/>
                                            </p:txEl>
                                          </p:spTgt>
                                        </p:tgtEl>
                                        <p:attrNameLst>
                                          <p:attrName>style.visibility</p:attrName>
                                        </p:attrNameLst>
                                      </p:cBhvr>
                                      <p:to>
                                        <p:strVal val="visible"/>
                                      </p:to>
                                    </p:set>
                                    <p:animEffect transition="in" filter="dissolve">
                                      <p:cBhvr>
                                        <p:cTn id="12" dur="500"/>
                                        <p:tgtEl>
                                          <p:spTgt spid="460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6085">
                                            <p:txEl>
                                              <p:pRg st="2" end="2"/>
                                            </p:txEl>
                                          </p:spTgt>
                                        </p:tgtEl>
                                        <p:attrNameLst>
                                          <p:attrName>style.visibility</p:attrName>
                                        </p:attrNameLst>
                                      </p:cBhvr>
                                      <p:to>
                                        <p:strVal val="visible"/>
                                      </p:to>
                                    </p:set>
                                    <p:animEffect transition="in" filter="dissolve">
                                      <p:cBhvr>
                                        <p:cTn id="17" dur="500"/>
                                        <p:tgtEl>
                                          <p:spTgt spid="460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6085">
                                            <p:txEl>
                                              <p:pRg st="3" end="3"/>
                                            </p:txEl>
                                          </p:spTgt>
                                        </p:tgtEl>
                                        <p:attrNameLst>
                                          <p:attrName>style.visibility</p:attrName>
                                        </p:attrNameLst>
                                      </p:cBhvr>
                                      <p:to>
                                        <p:strVal val="visible"/>
                                      </p:to>
                                    </p:set>
                                    <p:animEffect transition="in" filter="dissolve">
                                      <p:cBhvr>
                                        <p:cTn id="22" dur="500"/>
                                        <p:tgtEl>
                                          <p:spTgt spid="460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6085">
                                            <p:txEl>
                                              <p:pRg st="4" end="4"/>
                                            </p:txEl>
                                          </p:spTgt>
                                        </p:tgtEl>
                                        <p:attrNameLst>
                                          <p:attrName>style.visibility</p:attrName>
                                        </p:attrNameLst>
                                      </p:cBhvr>
                                      <p:to>
                                        <p:strVal val="visible"/>
                                      </p:to>
                                    </p:set>
                                    <p:animEffect transition="in" filter="dissolve">
                                      <p:cBhvr>
                                        <p:cTn id="27" dur="500"/>
                                        <p:tgtEl>
                                          <p:spTgt spid="460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Key Components of </a:t>
            </a:r>
            <a:r>
              <a:rPr lang="en-US" b="1" dirty="0" smtClean="0"/>
              <a:t>Management</a:t>
            </a:r>
          </a:p>
        </p:txBody>
      </p:sp>
      <p:sp>
        <p:nvSpPr>
          <p:cNvPr id="20483" name="Rectangle 3"/>
          <p:cNvSpPr>
            <a:spLocks noGrp="1" noChangeArrowheads="1"/>
          </p:cNvSpPr>
          <p:nvPr>
            <p:ph idx="1"/>
          </p:nvPr>
        </p:nvSpPr>
        <p:spPr>
          <a:xfrm>
            <a:off x="457200" y="2057400"/>
            <a:ext cx="8229600" cy="4389438"/>
          </a:xfrm>
        </p:spPr>
        <p:txBody>
          <a:bodyPr/>
          <a:lstStyle/>
          <a:p>
            <a:pPr eaLnBrk="1" hangingPunct="1">
              <a:lnSpc>
                <a:spcPct val="90000"/>
              </a:lnSpc>
            </a:pPr>
            <a:r>
              <a:rPr lang="en-US" sz="3200" smtClean="0"/>
              <a:t>Planning:  identifying ways, means, and resources to accomplish goals</a:t>
            </a:r>
          </a:p>
          <a:p>
            <a:pPr eaLnBrk="1" hangingPunct="1">
              <a:lnSpc>
                <a:spcPct val="90000"/>
              </a:lnSpc>
            </a:pPr>
            <a:r>
              <a:rPr lang="en-US" sz="3200" smtClean="0"/>
              <a:t>Organizing:  creating structures and assignments to pursue goals</a:t>
            </a:r>
          </a:p>
          <a:p>
            <a:pPr eaLnBrk="1" hangingPunct="1">
              <a:lnSpc>
                <a:spcPct val="90000"/>
              </a:lnSpc>
            </a:pPr>
            <a:r>
              <a:rPr lang="en-US" sz="3200" smtClean="0"/>
              <a:t>Coordinating: overseeing the application of people and resources to accomplish goals</a:t>
            </a:r>
          </a:p>
          <a:p>
            <a:pPr eaLnBrk="1" hangingPunct="1">
              <a:lnSpc>
                <a:spcPct val="90000"/>
              </a:lnSpc>
            </a:pPr>
            <a:r>
              <a:rPr lang="en-US" sz="3200" smtClean="0"/>
              <a:t>Monitoring:  assessing progress toward goals; rearranging applications of resources to refine pursuit of goals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  Core Skills of Management</a:t>
            </a:r>
          </a:p>
        </p:txBody>
      </p:sp>
      <p:sp>
        <p:nvSpPr>
          <p:cNvPr id="21507" name="Rectangle 3"/>
          <p:cNvSpPr>
            <a:spLocks noGrp="1" noChangeArrowheads="1"/>
          </p:cNvSpPr>
          <p:nvPr>
            <p:ph idx="1"/>
          </p:nvPr>
        </p:nvSpPr>
        <p:spPr/>
        <p:txBody>
          <a:bodyPr/>
          <a:lstStyle/>
          <a:p>
            <a:pPr eaLnBrk="1" hangingPunct="1">
              <a:lnSpc>
                <a:spcPct val="80000"/>
              </a:lnSpc>
            </a:pPr>
            <a:r>
              <a:rPr lang="en-US" sz="2800" smtClean="0"/>
              <a:t>Planning, goal setting</a:t>
            </a:r>
          </a:p>
          <a:p>
            <a:pPr eaLnBrk="1" hangingPunct="1">
              <a:lnSpc>
                <a:spcPct val="80000"/>
              </a:lnSpc>
            </a:pPr>
            <a:r>
              <a:rPr lang="en-US" sz="2800" smtClean="0"/>
              <a:t>Problem-solving and decision-making</a:t>
            </a:r>
          </a:p>
          <a:p>
            <a:pPr eaLnBrk="1" hangingPunct="1">
              <a:lnSpc>
                <a:spcPct val="80000"/>
              </a:lnSpc>
            </a:pPr>
            <a:r>
              <a:rPr lang="en-US" sz="2800" smtClean="0"/>
              <a:t>Delegating</a:t>
            </a:r>
          </a:p>
          <a:p>
            <a:pPr eaLnBrk="1" hangingPunct="1">
              <a:lnSpc>
                <a:spcPct val="80000"/>
              </a:lnSpc>
            </a:pPr>
            <a:r>
              <a:rPr lang="en-US" sz="2800" smtClean="0"/>
              <a:t>Motivating</a:t>
            </a:r>
          </a:p>
          <a:p>
            <a:pPr eaLnBrk="1" hangingPunct="1">
              <a:lnSpc>
                <a:spcPct val="80000"/>
              </a:lnSpc>
            </a:pPr>
            <a:r>
              <a:rPr lang="en-US" sz="2800" smtClean="0"/>
              <a:t>Sustaining communications</a:t>
            </a:r>
          </a:p>
          <a:p>
            <a:pPr eaLnBrk="1" hangingPunct="1">
              <a:lnSpc>
                <a:spcPct val="80000"/>
              </a:lnSpc>
            </a:pPr>
            <a:r>
              <a:rPr lang="en-US" sz="2800" smtClean="0"/>
              <a:t>Facilitating meetings</a:t>
            </a:r>
          </a:p>
          <a:p>
            <a:pPr eaLnBrk="1" hangingPunct="1">
              <a:lnSpc>
                <a:spcPct val="80000"/>
              </a:lnSpc>
            </a:pPr>
            <a:r>
              <a:rPr lang="en-US" sz="2800" smtClean="0"/>
              <a:t>Ensuring accomplishment of goals</a:t>
            </a:r>
          </a:p>
          <a:p>
            <a:pPr lvl="1" eaLnBrk="1" hangingPunct="1">
              <a:lnSpc>
                <a:spcPct val="80000"/>
              </a:lnSpc>
            </a:pPr>
            <a:r>
              <a:rPr lang="en-US" smtClean="0"/>
              <a:t>Monitoring staff performance</a:t>
            </a:r>
          </a:p>
          <a:p>
            <a:pPr lvl="1" eaLnBrk="1" hangingPunct="1">
              <a:lnSpc>
                <a:spcPct val="80000"/>
              </a:lnSpc>
            </a:pPr>
            <a:r>
              <a:rPr lang="en-US" smtClean="0"/>
              <a:t>Praising and rewarding success</a:t>
            </a:r>
          </a:p>
          <a:p>
            <a:pPr lvl="1" eaLnBrk="1" hangingPunct="1">
              <a:lnSpc>
                <a:spcPct val="80000"/>
              </a:lnSpc>
            </a:pPr>
            <a:r>
              <a:rPr lang="en-US" smtClean="0"/>
              <a:t>Removing barriers to performance</a:t>
            </a:r>
          </a:p>
          <a:p>
            <a:pPr eaLnBrk="1" hangingPunct="1">
              <a:lnSpc>
                <a:spcPct val="80000"/>
              </a:lnSpc>
            </a:pPr>
            <a:r>
              <a:rPr lang="en-US" sz="2800" smtClean="0"/>
              <a:t>Managing oneself, improving interpersonal skills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81000"/>
            <a:ext cx="8229600" cy="1143000"/>
          </a:xfrm>
        </p:spPr>
        <p:txBody>
          <a:bodyPr/>
          <a:lstStyle/>
          <a:p>
            <a:pPr eaLnBrk="1" hangingPunct="1"/>
            <a:r>
              <a:rPr lang="en-US" smtClean="0"/>
              <a:t>(Re)Designing the Organization</a:t>
            </a:r>
          </a:p>
        </p:txBody>
      </p:sp>
      <p:sp>
        <p:nvSpPr>
          <p:cNvPr id="22531" name="Rectangle 3"/>
          <p:cNvSpPr>
            <a:spLocks noGrp="1" noChangeArrowheads="1"/>
          </p:cNvSpPr>
          <p:nvPr>
            <p:ph idx="1"/>
          </p:nvPr>
        </p:nvSpPr>
        <p:spPr>
          <a:xfrm>
            <a:off x="457200" y="1600200"/>
            <a:ext cx="8229600" cy="5029200"/>
          </a:xfrm>
        </p:spPr>
        <p:txBody>
          <a:bodyPr/>
          <a:lstStyle/>
          <a:p>
            <a:pPr eaLnBrk="1" hangingPunct="1">
              <a:lnSpc>
                <a:spcPct val="90000"/>
              </a:lnSpc>
            </a:pPr>
            <a:r>
              <a:rPr lang="en-US" sz="2400" smtClean="0"/>
              <a:t>Start with a solid mission statement and clear strategic plan</a:t>
            </a:r>
          </a:p>
          <a:p>
            <a:pPr eaLnBrk="1" hangingPunct="1">
              <a:lnSpc>
                <a:spcPct val="90000"/>
              </a:lnSpc>
            </a:pPr>
            <a:r>
              <a:rPr lang="en-US" sz="2400" smtClean="0"/>
              <a:t>Identify the skills and resources needed to accomplish strategic goals</a:t>
            </a:r>
          </a:p>
          <a:p>
            <a:pPr eaLnBrk="1" hangingPunct="1">
              <a:lnSpc>
                <a:spcPct val="90000"/>
              </a:lnSpc>
            </a:pPr>
            <a:r>
              <a:rPr lang="en-US" sz="2400" smtClean="0"/>
              <a:t>Specify the activities needed to attain goals</a:t>
            </a:r>
          </a:p>
          <a:p>
            <a:pPr eaLnBrk="1" hangingPunct="1">
              <a:lnSpc>
                <a:spcPct val="90000"/>
              </a:lnSpc>
            </a:pPr>
            <a:r>
              <a:rPr lang="en-US" sz="2400" smtClean="0"/>
              <a:t>Group up those activities into clusters for individuals/ teams</a:t>
            </a:r>
          </a:p>
          <a:p>
            <a:pPr eaLnBrk="1" hangingPunct="1">
              <a:lnSpc>
                <a:spcPct val="90000"/>
              </a:lnSpc>
            </a:pPr>
            <a:r>
              <a:rPr lang="en-US" sz="2400" smtClean="0"/>
              <a:t>Establish structures of coordination and accountability</a:t>
            </a:r>
          </a:p>
          <a:p>
            <a:pPr lvl="1" eaLnBrk="1" hangingPunct="1">
              <a:lnSpc>
                <a:spcPct val="90000"/>
              </a:lnSpc>
            </a:pPr>
            <a:r>
              <a:rPr lang="en-US" sz="2000" smtClean="0"/>
              <a:t>Depict positions in chart, showing lines of accountability</a:t>
            </a:r>
          </a:p>
          <a:p>
            <a:pPr eaLnBrk="1" hangingPunct="1">
              <a:lnSpc>
                <a:spcPct val="90000"/>
              </a:lnSpc>
            </a:pPr>
            <a:r>
              <a:rPr lang="en-US" sz="2400" smtClean="0"/>
              <a:t>Delegate objectives and tasks, making sure that everyone understands expectations</a:t>
            </a:r>
          </a:p>
          <a:p>
            <a:pPr eaLnBrk="1" hangingPunct="1">
              <a:lnSpc>
                <a:spcPct val="90000"/>
              </a:lnSpc>
            </a:pPr>
            <a:r>
              <a:rPr lang="en-US" sz="2400" smtClean="0"/>
              <a:t>Sustain clear communications</a:t>
            </a:r>
          </a:p>
          <a:p>
            <a:pPr eaLnBrk="1" hangingPunct="1">
              <a:lnSpc>
                <a:spcPct val="90000"/>
              </a:lnSpc>
            </a:pPr>
            <a:r>
              <a:rPr lang="en-US" sz="2400" smtClean="0"/>
              <a:t>Monitor and evaluate results, use feedback loops</a:t>
            </a:r>
          </a:p>
          <a:p>
            <a:pPr eaLnBrk="1" hangingPunct="1">
              <a:lnSpc>
                <a:spcPct val="90000"/>
              </a:lnSpc>
            </a:pPr>
            <a:endParaRPr lang="en-US" sz="2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447800" y="685800"/>
            <a:ext cx="7391400" cy="1143000"/>
          </a:xfrm>
        </p:spPr>
        <p:txBody>
          <a:bodyPr/>
          <a:lstStyle/>
          <a:p>
            <a:r>
              <a:rPr lang="en-US" b="1" smtClean="0"/>
              <a:t> </a:t>
            </a:r>
            <a:r>
              <a:rPr lang="en-US" sz="3600" b="1" smtClean="0"/>
              <a:t>Base Everything on the Mission       and Goals of the Organization</a:t>
            </a:r>
          </a:p>
        </p:txBody>
      </p:sp>
      <p:sp>
        <p:nvSpPr>
          <p:cNvPr id="23555" name="Rectangle 3"/>
          <p:cNvSpPr>
            <a:spLocks noGrp="1" noChangeArrowheads="1"/>
          </p:cNvSpPr>
          <p:nvPr>
            <p:ph idx="1"/>
          </p:nvPr>
        </p:nvSpPr>
        <p:spPr/>
        <p:txBody>
          <a:bodyPr/>
          <a:lstStyle/>
          <a:p>
            <a:r>
              <a:rPr lang="en-US" sz="2000" smtClean="0"/>
              <a:t>Goals:  large, overall preferred results for the organization in the future</a:t>
            </a:r>
          </a:p>
          <a:p>
            <a:r>
              <a:rPr lang="en-US" sz="2000" smtClean="0"/>
              <a:t>Mission:  goals must be consistent with mission</a:t>
            </a:r>
          </a:p>
          <a:p>
            <a:r>
              <a:rPr lang="en-US" sz="2000" smtClean="0"/>
              <a:t>Market:  planning must engage important internal and external audiences, seeking their views and involvement</a:t>
            </a:r>
          </a:p>
          <a:p>
            <a:r>
              <a:rPr lang="en-US" sz="2000" smtClean="0"/>
              <a:t>Strategies:  the overall methods or processes for accomplishing the goals</a:t>
            </a:r>
          </a:p>
          <a:p>
            <a:r>
              <a:rPr lang="en-US" sz="2000" smtClean="0"/>
              <a:t>Objectives: specific accomplishments that must be completed to reach the goals;  major milestones along the way</a:t>
            </a:r>
          </a:p>
          <a:p>
            <a:r>
              <a:rPr lang="en-US" sz="2000" smtClean="0"/>
              <a:t>Criteria:  indicators of successful accomplishment of objectives and goals</a:t>
            </a:r>
          </a:p>
          <a:p>
            <a:r>
              <a:rPr lang="en-US" sz="2000" smtClean="0"/>
              <a:t>Implementation:  delegation of tasks to people who will complete each objective</a:t>
            </a:r>
          </a:p>
          <a:p>
            <a:r>
              <a:rPr lang="en-US" sz="2000" smtClean="0"/>
              <a:t>Evaluation:  monitoring progress toward goals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Basic Definitions</a:t>
            </a:r>
          </a:p>
        </p:txBody>
      </p:sp>
      <p:sp>
        <p:nvSpPr>
          <p:cNvPr id="6147" name="Rectangle 3"/>
          <p:cNvSpPr>
            <a:spLocks noGrp="1" noChangeArrowheads="1"/>
          </p:cNvSpPr>
          <p:nvPr>
            <p:ph idx="1"/>
          </p:nvPr>
        </p:nvSpPr>
        <p:spPr>
          <a:xfrm>
            <a:off x="533400" y="1981200"/>
            <a:ext cx="8229600" cy="5181600"/>
          </a:xfrm>
        </p:spPr>
        <p:txBody>
          <a:bodyPr/>
          <a:lstStyle/>
          <a:p>
            <a:pPr eaLnBrk="1" hangingPunct="1">
              <a:lnSpc>
                <a:spcPct val="90000"/>
              </a:lnSpc>
            </a:pPr>
            <a:r>
              <a:rPr lang="en-US" sz="2800" smtClean="0"/>
              <a:t>Leadership:  drawing people together to identify shared values and goals and then formulating plans to achieve them</a:t>
            </a:r>
          </a:p>
          <a:p>
            <a:pPr eaLnBrk="1" hangingPunct="1">
              <a:lnSpc>
                <a:spcPct val="90000"/>
              </a:lnSpc>
            </a:pPr>
            <a:r>
              <a:rPr lang="en-US" sz="2800" smtClean="0"/>
              <a:t>Management:  overseeing activities to carry out the plan and accomplish goals, including planning, organizing, delegating, and coordinating activities</a:t>
            </a:r>
          </a:p>
          <a:p>
            <a:pPr eaLnBrk="1" hangingPunct="1">
              <a:lnSpc>
                <a:spcPct val="90000"/>
              </a:lnSpc>
            </a:pPr>
            <a:r>
              <a:rPr lang="en-US" sz="2800" smtClean="0"/>
              <a:t>Supervision: guiding production and procedures of staff to accomplish a delegated goal or objective</a:t>
            </a:r>
          </a:p>
          <a:p>
            <a:pPr eaLnBrk="1" hangingPunct="1">
              <a:lnSpc>
                <a:spcPct val="90000"/>
              </a:lnSpc>
            </a:pPr>
            <a:r>
              <a:rPr lang="en-US" sz="2800" smtClean="0"/>
              <a:t>Overlap of skills across roles</a:t>
            </a:r>
          </a:p>
          <a:p>
            <a:pPr eaLnBrk="1" hangingPunct="1">
              <a:lnSpc>
                <a:spcPct val="90000"/>
              </a:lnSpc>
            </a:pPr>
            <a:r>
              <a:rPr lang="en-US" sz="2800" smtClean="0"/>
              <a:t>Distinctions made in larger organizations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457200"/>
            <a:ext cx="8229600" cy="1143000"/>
          </a:xfrm>
        </p:spPr>
        <p:txBody>
          <a:bodyPr/>
          <a:lstStyle/>
          <a:p>
            <a:pPr eaLnBrk="1" hangingPunct="1"/>
            <a:r>
              <a:rPr lang="en-US" smtClean="0"/>
              <a:t>   Managing Staff Performance</a:t>
            </a:r>
          </a:p>
        </p:txBody>
      </p:sp>
      <p:sp>
        <p:nvSpPr>
          <p:cNvPr id="24579" name="Rectangle 3"/>
          <p:cNvSpPr>
            <a:spLocks noGrp="1" noChangeArrowheads="1"/>
          </p:cNvSpPr>
          <p:nvPr>
            <p:ph idx="1"/>
          </p:nvPr>
        </p:nvSpPr>
        <p:spPr>
          <a:xfrm>
            <a:off x="457200" y="1752600"/>
            <a:ext cx="8229600" cy="4389438"/>
          </a:xfrm>
        </p:spPr>
        <p:txBody>
          <a:bodyPr/>
          <a:lstStyle/>
          <a:p>
            <a:pPr eaLnBrk="1" hangingPunct="1">
              <a:lnSpc>
                <a:spcPct val="80000"/>
              </a:lnSpc>
            </a:pPr>
            <a:r>
              <a:rPr lang="en-US" sz="2800" smtClean="0"/>
              <a:t>Def.  Processes that provide effective management of individuals and teams in order to achieve high levels of organizational success</a:t>
            </a:r>
          </a:p>
          <a:p>
            <a:pPr eaLnBrk="1" hangingPunct="1">
              <a:lnSpc>
                <a:spcPct val="80000"/>
              </a:lnSpc>
            </a:pPr>
            <a:r>
              <a:rPr lang="en-US" sz="2800" smtClean="0"/>
              <a:t>Emphasizes strategic goals and application of organization’s resources to accomplish them</a:t>
            </a:r>
          </a:p>
          <a:p>
            <a:pPr eaLnBrk="1" hangingPunct="1">
              <a:lnSpc>
                <a:spcPct val="80000"/>
              </a:lnSpc>
            </a:pPr>
            <a:r>
              <a:rPr lang="en-US" sz="2800" smtClean="0"/>
              <a:t>Makes sure every individual understands how his/her efforts contribute to overall success</a:t>
            </a:r>
          </a:p>
          <a:p>
            <a:pPr eaLnBrk="1" hangingPunct="1">
              <a:lnSpc>
                <a:spcPct val="80000"/>
              </a:lnSpc>
            </a:pPr>
            <a:r>
              <a:rPr lang="en-US" sz="2800" smtClean="0"/>
              <a:t>Integrates all aspects of the organization into coordinated activities to accomplish goals</a:t>
            </a:r>
          </a:p>
          <a:p>
            <a:pPr eaLnBrk="1" hangingPunct="1">
              <a:lnSpc>
                <a:spcPct val="80000"/>
              </a:lnSpc>
            </a:pPr>
            <a:r>
              <a:rPr lang="en-US" sz="2800" smtClean="0"/>
              <a:t>Encourages behavior that fosters good working relationships and ongoing improvement</a:t>
            </a:r>
          </a:p>
          <a:p>
            <a:pPr eaLnBrk="1" hangingPunct="1">
              <a:lnSpc>
                <a:spcPct val="80000"/>
              </a:lnSpc>
            </a:pPr>
            <a:r>
              <a:rPr lang="en-US" sz="2800" smtClean="0"/>
              <a:t>Provides ongoing means for learning and continuous quality improvement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Delegation</a:t>
            </a:r>
          </a:p>
        </p:txBody>
      </p:sp>
      <p:sp>
        <p:nvSpPr>
          <p:cNvPr id="25603" name="Rectangle 3"/>
          <p:cNvSpPr>
            <a:spLocks noGrp="1" noChangeArrowheads="1"/>
          </p:cNvSpPr>
          <p:nvPr>
            <p:ph idx="1"/>
          </p:nvPr>
        </p:nvSpPr>
        <p:spPr/>
        <p:txBody>
          <a:bodyPr/>
          <a:lstStyle/>
          <a:p>
            <a:pPr eaLnBrk="1" hangingPunct="1"/>
            <a:r>
              <a:rPr lang="en-US" smtClean="0"/>
              <a:t>Assign responsibility for accomplishing a goal or objective to a team or supervisor</a:t>
            </a:r>
          </a:p>
          <a:p>
            <a:pPr eaLnBrk="1" hangingPunct="1"/>
            <a:r>
              <a:rPr lang="en-US" smtClean="0"/>
              <a:t>Allow that person or team to formulate activities needed to accomplish assignment</a:t>
            </a:r>
          </a:p>
          <a:p>
            <a:pPr lvl="1" eaLnBrk="1" hangingPunct="1"/>
            <a:r>
              <a:rPr lang="en-US" smtClean="0"/>
              <a:t>Builds motivation</a:t>
            </a:r>
          </a:p>
          <a:p>
            <a:pPr lvl="1" eaLnBrk="1" hangingPunct="1"/>
            <a:r>
              <a:rPr lang="en-US" smtClean="0"/>
              <a:t>Increases competencies</a:t>
            </a:r>
          </a:p>
          <a:p>
            <a:pPr eaLnBrk="1" hangingPunct="1"/>
            <a:r>
              <a:rPr lang="en-US" smtClean="0"/>
              <a:t>Risk of assuming “Why bother? I could do the work in much less time.”</a:t>
            </a:r>
          </a:p>
          <a:p>
            <a:pPr eaLnBrk="1" hangingPunct="1"/>
            <a:r>
              <a:rPr lang="en-US" smtClean="0"/>
              <a:t>Allows manager to oversee all operations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14400" y="304800"/>
            <a:ext cx="8229600" cy="1143000"/>
          </a:xfrm>
        </p:spPr>
        <p:txBody>
          <a:bodyPr/>
          <a:lstStyle/>
          <a:p>
            <a:pPr eaLnBrk="1" hangingPunct="1"/>
            <a:r>
              <a:rPr lang="en-US" smtClean="0"/>
              <a:t>Steps of delegation</a:t>
            </a:r>
          </a:p>
        </p:txBody>
      </p:sp>
      <p:sp>
        <p:nvSpPr>
          <p:cNvPr id="21507" name="Rectangle 3"/>
          <p:cNvSpPr>
            <a:spLocks noGrp="1" noChangeArrowheads="1"/>
          </p:cNvSpPr>
          <p:nvPr>
            <p:ph idx="1"/>
          </p:nvPr>
        </p:nvSpPr>
        <p:spPr>
          <a:xfrm>
            <a:off x="457200" y="1676400"/>
            <a:ext cx="8229600" cy="4389438"/>
          </a:xfrm>
        </p:spPr>
        <p:txBody>
          <a:bodyPr>
            <a:normAutofit fontScale="92500" lnSpcReduction="10000"/>
          </a:bodyPr>
          <a:lstStyle/>
          <a:p>
            <a:pPr marL="274320" indent="-274320" eaLnBrk="1" fontAlgn="auto" hangingPunct="1">
              <a:lnSpc>
                <a:spcPct val="80000"/>
              </a:lnSpc>
              <a:spcAft>
                <a:spcPts val="0"/>
              </a:spcAft>
              <a:buClr>
                <a:schemeClr val="accent3"/>
              </a:buClr>
              <a:buFont typeface="Wingdings 2"/>
              <a:buChar char=""/>
              <a:defRPr/>
            </a:pPr>
            <a:r>
              <a:rPr lang="en-US" sz="2800" dirty="0" smtClean="0"/>
              <a:t>Give whole tasks to individuals/ teams</a:t>
            </a:r>
          </a:p>
          <a:p>
            <a:pPr marL="274320" indent="-274320" eaLnBrk="1" fontAlgn="auto" hangingPunct="1">
              <a:lnSpc>
                <a:spcPct val="80000"/>
              </a:lnSpc>
              <a:spcAft>
                <a:spcPts val="0"/>
              </a:spcAft>
              <a:buClr>
                <a:schemeClr val="accent3"/>
              </a:buClr>
              <a:buFont typeface="Wingdings 2"/>
              <a:buChar char=""/>
              <a:defRPr/>
            </a:pPr>
            <a:r>
              <a:rPr lang="en-US" sz="2800" dirty="0" smtClean="0"/>
              <a:t>Select the right person/team for tasks, matching skills and interests with tasks</a:t>
            </a:r>
          </a:p>
          <a:p>
            <a:pPr marL="274320" indent="-274320" eaLnBrk="1" fontAlgn="auto" hangingPunct="1">
              <a:lnSpc>
                <a:spcPct val="80000"/>
              </a:lnSpc>
              <a:spcAft>
                <a:spcPts val="0"/>
              </a:spcAft>
              <a:buClr>
                <a:schemeClr val="accent3"/>
              </a:buClr>
              <a:buFont typeface="Wingdings 2"/>
              <a:buChar char=""/>
              <a:defRPr/>
            </a:pPr>
            <a:r>
              <a:rPr lang="en-US" sz="2800" dirty="0" smtClean="0"/>
              <a:t>Clearly specify </a:t>
            </a:r>
            <a:r>
              <a:rPr lang="en-US" sz="2800" u="sng" dirty="0" smtClean="0"/>
              <a:t>results</a:t>
            </a:r>
            <a:r>
              <a:rPr lang="en-US" sz="2800" dirty="0" smtClean="0"/>
              <a:t> expected, not the methods for accomplishing them</a:t>
            </a:r>
          </a:p>
          <a:p>
            <a:pPr marL="274320" indent="-274320" eaLnBrk="1" fontAlgn="auto" hangingPunct="1">
              <a:lnSpc>
                <a:spcPct val="80000"/>
              </a:lnSpc>
              <a:spcAft>
                <a:spcPts val="0"/>
              </a:spcAft>
              <a:buClr>
                <a:schemeClr val="accent3"/>
              </a:buClr>
              <a:buFont typeface="Wingdings 2"/>
              <a:buChar char=""/>
              <a:defRPr/>
            </a:pPr>
            <a:r>
              <a:rPr lang="en-US" sz="2800" dirty="0" smtClean="0"/>
              <a:t>Make sure recipient understands and agrees with assignment</a:t>
            </a:r>
          </a:p>
          <a:p>
            <a:pPr marL="274320" indent="-274320" eaLnBrk="1" fontAlgn="auto" hangingPunct="1">
              <a:lnSpc>
                <a:spcPct val="80000"/>
              </a:lnSpc>
              <a:spcAft>
                <a:spcPts val="0"/>
              </a:spcAft>
              <a:buClr>
                <a:schemeClr val="accent3"/>
              </a:buClr>
              <a:buFont typeface="Wingdings 2"/>
              <a:buChar char=""/>
              <a:defRPr/>
            </a:pPr>
            <a:r>
              <a:rPr lang="en-US" sz="2800" dirty="0" smtClean="0"/>
              <a:t>Ensure that needed resources are available</a:t>
            </a:r>
          </a:p>
          <a:p>
            <a:pPr marL="274320" indent="-274320" eaLnBrk="1" fontAlgn="auto" hangingPunct="1">
              <a:lnSpc>
                <a:spcPct val="80000"/>
              </a:lnSpc>
              <a:spcAft>
                <a:spcPts val="0"/>
              </a:spcAft>
              <a:buClr>
                <a:schemeClr val="accent3"/>
              </a:buClr>
              <a:buFont typeface="Wingdings 2"/>
              <a:buChar char=""/>
              <a:defRPr/>
            </a:pPr>
            <a:r>
              <a:rPr lang="en-US" sz="2800" dirty="0" smtClean="0"/>
              <a:t>Agree on criteria for monitoring progress, times for reporting &amp; feedback</a:t>
            </a:r>
          </a:p>
          <a:p>
            <a:pPr marL="274320" indent="-274320" eaLnBrk="1" fontAlgn="auto" hangingPunct="1">
              <a:lnSpc>
                <a:spcPct val="80000"/>
              </a:lnSpc>
              <a:spcAft>
                <a:spcPts val="0"/>
              </a:spcAft>
              <a:buClr>
                <a:schemeClr val="accent3"/>
              </a:buClr>
              <a:buFont typeface="Wingdings 2"/>
              <a:buChar char=""/>
              <a:defRPr/>
            </a:pPr>
            <a:r>
              <a:rPr lang="en-US" sz="2800" dirty="0" smtClean="0"/>
              <a:t>Maintain open lines of two-way communication</a:t>
            </a:r>
          </a:p>
          <a:p>
            <a:pPr marL="274320" indent="-274320" eaLnBrk="1" fontAlgn="auto" hangingPunct="1">
              <a:lnSpc>
                <a:spcPct val="80000"/>
              </a:lnSpc>
              <a:spcAft>
                <a:spcPts val="0"/>
              </a:spcAft>
              <a:buClr>
                <a:schemeClr val="accent3"/>
              </a:buClr>
              <a:buFont typeface="Wingdings 2"/>
              <a:buChar char=""/>
              <a:defRPr/>
            </a:pPr>
            <a:r>
              <a:rPr lang="en-US" sz="2800" dirty="0" smtClean="0"/>
              <a:t>Set up means for addressing problems/ barriers</a:t>
            </a:r>
          </a:p>
          <a:p>
            <a:pPr marL="274320" indent="-274320" eaLnBrk="1" fontAlgn="auto" hangingPunct="1">
              <a:lnSpc>
                <a:spcPct val="80000"/>
              </a:lnSpc>
              <a:spcAft>
                <a:spcPts val="0"/>
              </a:spcAft>
              <a:buClr>
                <a:schemeClr val="accent3"/>
              </a:buClr>
              <a:buFont typeface="Wingdings 2"/>
              <a:buChar char=""/>
              <a:defRPr/>
            </a:pPr>
            <a:r>
              <a:rPr lang="en-US" sz="2800" dirty="0" smtClean="0"/>
              <a:t>Evaluate and reward successful performance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Components of Supervision</a:t>
            </a:r>
          </a:p>
        </p:txBody>
      </p:sp>
      <p:sp>
        <p:nvSpPr>
          <p:cNvPr id="8195" name="Rectangle 3"/>
          <p:cNvSpPr>
            <a:spLocks noGrp="1" noChangeArrowheads="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sz="2800" dirty="0" smtClean="0"/>
              <a:t>Guiding the activities of staff or teams to accomplish a delegated goal or objective</a:t>
            </a:r>
          </a:p>
          <a:p>
            <a:pPr marL="274320" indent="-274320" eaLnBrk="1" fontAlgn="auto" hangingPunct="1">
              <a:spcAft>
                <a:spcPts val="0"/>
              </a:spcAft>
              <a:buClr>
                <a:schemeClr val="accent3"/>
              </a:buClr>
              <a:buFont typeface="Wingdings 2"/>
              <a:buChar char=""/>
              <a:defRPr/>
            </a:pPr>
            <a:r>
              <a:rPr lang="en-US" sz="2800" dirty="0" smtClean="0"/>
              <a:t>Identifying tasks and roles needed</a:t>
            </a:r>
          </a:p>
          <a:p>
            <a:pPr marL="274320" indent="-274320" eaLnBrk="1" fontAlgn="auto" hangingPunct="1">
              <a:spcAft>
                <a:spcPts val="0"/>
              </a:spcAft>
              <a:buClr>
                <a:schemeClr val="accent3"/>
              </a:buClr>
              <a:buFont typeface="Wingdings 2"/>
              <a:buChar char=""/>
              <a:defRPr/>
            </a:pPr>
            <a:r>
              <a:rPr lang="en-US" sz="2800" dirty="0" smtClean="0"/>
              <a:t>Developing effective teams</a:t>
            </a:r>
          </a:p>
          <a:p>
            <a:pPr marL="274320" indent="-274320" eaLnBrk="1" fontAlgn="auto" hangingPunct="1">
              <a:spcAft>
                <a:spcPts val="0"/>
              </a:spcAft>
              <a:buClr>
                <a:schemeClr val="accent3"/>
              </a:buClr>
              <a:buFont typeface="Wingdings 2"/>
              <a:buChar char=""/>
              <a:defRPr/>
            </a:pPr>
            <a:r>
              <a:rPr lang="en-US" sz="2800" dirty="0" smtClean="0"/>
              <a:t>Ensuring that the right competencies are being applied to tasks</a:t>
            </a:r>
          </a:p>
          <a:p>
            <a:pPr marL="274320" indent="-274320" eaLnBrk="1" fontAlgn="auto" hangingPunct="1">
              <a:spcAft>
                <a:spcPts val="0"/>
              </a:spcAft>
              <a:buClr>
                <a:schemeClr val="accent3"/>
              </a:buClr>
              <a:buFont typeface="Wingdings 2"/>
              <a:buChar char=""/>
              <a:defRPr/>
            </a:pPr>
            <a:r>
              <a:rPr lang="en-US" sz="2800" dirty="0" smtClean="0"/>
              <a:t>Seeing that problems are resolved</a:t>
            </a:r>
          </a:p>
          <a:p>
            <a:pPr marL="274320" indent="-274320" eaLnBrk="1" fontAlgn="auto" hangingPunct="1">
              <a:spcAft>
                <a:spcPts val="0"/>
              </a:spcAft>
              <a:buClr>
                <a:schemeClr val="accent3"/>
              </a:buClr>
              <a:buFont typeface="Wingdings 2"/>
              <a:buChar char=""/>
              <a:defRPr/>
            </a:pPr>
            <a:r>
              <a:rPr lang="en-US" sz="2800" dirty="0" smtClean="0"/>
              <a:t>Monitoring and refining staff/team performance</a:t>
            </a:r>
          </a:p>
          <a:p>
            <a:pPr marL="274320" indent="-274320" eaLnBrk="1" fontAlgn="auto" hangingPunct="1">
              <a:spcAft>
                <a:spcPts val="0"/>
              </a:spcAft>
              <a:buClr>
                <a:schemeClr val="accent3"/>
              </a:buClr>
              <a:buFont typeface="Wingdings 2"/>
              <a:buChar char=""/>
              <a:defRPr/>
            </a:pPr>
            <a:r>
              <a:rPr lang="en-US" sz="2800" dirty="0" smtClean="0"/>
              <a:t>Conforming with organizational policies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Core Skills of Supervision</a:t>
            </a:r>
          </a:p>
        </p:txBody>
      </p:sp>
      <p:sp>
        <p:nvSpPr>
          <p:cNvPr id="28675" name="Rectangle 3"/>
          <p:cNvSpPr>
            <a:spLocks noGrp="1" noChangeArrowheads="1"/>
          </p:cNvSpPr>
          <p:nvPr>
            <p:ph idx="1"/>
          </p:nvPr>
        </p:nvSpPr>
        <p:spPr>
          <a:xfrm>
            <a:off x="457200" y="2133600"/>
            <a:ext cx="8229600" cy="4953000"/>
          </a:xfrm>
        </p:spPr>
        <p:txBody>
          <a:bodyPr/>
          <a:lstStyle/>
          <a:p>
            <a:pPr eaLnBrk="1" hangingPunct="1">
              <a:lnSpc>
                <a:spcPct val="80000"/>
              </a:lnSpc>
            </a:pPr>
            <a:r>
              <a:rPr lang="en-US" sz="2800" smtClean="0"/>
              <a:t>Translating delegated goals into action, including:</a:t>
            </a:r>
          </a:p>
          <a:p>
            <a:pPr eaLnBrk="1" hangingPunct="1">
              <a:lnSpc>
                <a:spcPct val="80000"/>
              </a:lnSpc>
            </a:pPr>
            <a:r>
              <a:rPr lang="en-US" sz="2800" smtClean="0"/>
              <a:t>Conducting feasibility studies to refine work plan and to identify required resources and skills</a:t>
            </a:r>
          </a:p>
          <a:p>
            <a:pPr eaLnBrk="1" hangingPunct="1">
              <a:lnSpc>
                <a:spcPct val="80000"/>
              </a:lnSpc>
            </a:pPr>
            <a:r>
              <a:rPr lang="en-US" sz="2800" smtClean="0"/>
              <a:t>Mobilizing the right mix of people and skills to accomplish components of delegated goals</a:t>
            </a:r>
          </a:p>
          <a:p>
            <a:pPr eaLnBrk="1" hangingPunct="1">
              <a:lnSpc>
                <a:spcPct val="80000"/>
              </a:lnSpc>
            </a:pPr>
            <a:r>
              <a:rPr lang="en-US" sz="2800" smtClean="0"/>
              <a:t>Team building</a:t>
            </a:r>
          </a:p>
          <a:p>
            <a:pPr eaLnBrk="1" hangingPunct="1">
              <a:lnSpc>
                <a:spcPct val="80000"/>
              </a:lnSpc>
            </a:pPr>
            <a:r>
              <a:rPr lang="en-US" sz="2800" smtClean="0"/>
              <a:t>Ensuring understanding of work objectives, tasks, and individual contributions to overall success</a:t>
            </a:r>
          </a:p>
          <a:p>
            <a:pPr eaLnBrk="1" hangingPunct="1">
              <a:lnSpc>
                <a:spcPct val="80000"/>
              </a:lnSpc>
            </a:pPr>
            <a:r>
              <a:rPr lang="en-US" sz="2800" smtClean="0"/>
              <a:t>Facilitating meetings, sustaining progress</a:t>
            </a:r>
          </a:p>
          <a:p>
            <a:pPr eaLnBrk="1" hangingPunct="1">
              <a:lnSpc>
                <a:spcPct val="80000"/>
              </a:lnSpc>
            </a:pPr>
            <a:r>
              <a:rPr lang="en-US" sz="2800" smtClean="0"/>
              <a:t>Monitoring progress toward goals and objectives</a:t>
            </a:r>
          </a:p>
          <a:p>
            <a:pPr eaLnBrk="1" hangingPunct="1">
              <a:lnSpc>
                <a:spcPct val="80000"/>
              </a:lnSpc>
            </a:pPr>
            <a:r>
              <a:rPr lang="en-US" sz="2800" smtClean="0"/>
              <a:t>Trouble-shooting, resolving problems &amp; conflicts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762000"/>
            <a:ext cx="8534400" cy="685800"/>
          </a:xfrm>
        </p:spPr>
        <p:txBody>
          <a:bodyPr/>
          <a:lstStyle/>
          <a:p>
            <a:pPr eaLnBrk="1" hangingPunct="1"/>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a:r>
            <a:br>
              <a:rPr lang="en-US" sz="4800" smtClean="0"/>
            </a:br>
            <a:r>
              <a:rPr lang="en-US" sz="4800" smtClean="0"/>
              <a:t>                                                           Project Planning and Supervision</a:t>
            </a:r>
          </a:p>
        </p:txBody>
      </p:sp>
      <p:sp>
        <p:nvSpPr>
          <p:cNvPr id="29699" name="Rectangle 3"/>
          <p:cNvSpPr>
            <a:spLocks noGrp="1" noChangeArrowheads="1"/>
          </p:cNvSpPr>
          <p:nvPr>
            <p:ph idx="1"/>
          </p:nvPr>
        </p:nvSpPr>
        <p:spPr>
          <a:xfrm>
            <a:off x="457200" y="1676400"/>
            <a:ext cx="8229600" cy="6172200"/>
          </a:xfrm>
        </p:spPr>
        <p:txBody>
          <a:bodyPr/>
          <a:lstStyle/>
          <a:p>
            <a:pPr eaLnBrk="1" hangingPunct="1">
              <a:lnSpc>
                <a:spcPct val="80000"/>
              </a:lnSpc>
            </a:pPr>
            <a:r>
              <a:rPr lang="en-US" sz="2400" smtClean="0"/>
              <a:t>State the problem (not the solution) clearly so everyone involved has the same, accurate understanding of the issue to be addressed and solved.</a:t>
            </a:r>
          </a:p>
          <a:p>
            <a:pPr eaLnBrk="1" hangingPunct="1">
              <a:lnSpc>
                <a:spcPct val="80000"/>
              </a:lnSpc>
            </a:pPr>
            <a:r>
              <a:rPr lang="en-US" sz="2400" smtClean="0"/>
              <a:t>Identify the goal to be attained, solution (so the problem is resolved), how it is linked with mission.</a:t>
            </a:r>
          </a:p>
          <a:p>
            <a:pPr eaLnBrk="1" hangingPunct="1">
              <a:lnSpc>
                <a:spcPct val="80000"/>
              </a:lnSpc>
            </a:pPr>
            <a:r>
              <a:rPr lang="en-US" sz="2400" smtClean="0"/>
              <a:t>Specify what the team needs to do, a framework or structure to organize work, tasks linked by structure, clear enough that person assigned task will know what to do.</a:t>
            </a:r>
          </a:p>
          <a:p>
            <a:pPr eaLnBrk="1" hangingPunct="1">
              <a:lnSpc>
                <a:spcPct val="80000"/>
              </a:lnSpc>
            </a:pPr>
            <a:r>
              <a:rPr lang="en-US" sz="2400" smtClean="0"/>
              <a:t>Identify set of activities that together will accomplish the goal, with time ordering so they are completed in sequence and on time for subsequent tasks. Set times for beginning, milestones for accomplishment, project completion.  </a:t>
            </a:r>
          </a:p>
          <a:p>
            <a:pPr eaLnBrk="1" hangingPunct="1">
              <a:lnSpc>
                <a:spcPct val="80000"/>
              </a:lnSpc>
            </a:pPr>
            <a:r>
              <a:rPr lang="en-US" sz="2400" smtClean="0"/>
              <a:t>Organize into sequence diagram, flow chart </a:t>
            </a:r>
            <a:r>
              <a:rPr lang="en-US" sz="2000" smtClean="0"/>
              <a:t>(project management software is available for this: Microsoft office has one; see also</a:t>
            </a:r>
            <a:r>
              <a:rPr lang="en-US" sz="2000" smtClean="0">
                <a:solidFill>
                  <a:schemeClr val="tx2"/>
                </a:solidFill>
              </a:rPr>
              <a:t> </a:t>
            </a:r>
            <a:r>
              <a:rPr lang="en-US" sz="2000" smtClean="0">
                <a:solidFill>
                  <a:schemeClr val="tx2"/>
                </a:solidFill>
                <a:hlinkClick r:id="rId2"/>
              </a:rPr>
              <a:t>www.viewpath.com</a:t>
            </a:r>
            <a:r>
              <a:rPr lang="en-US" sz="2000" smtClean="0"/>
              <a:t> and </a:t>
            </a:r>
            <a:r>
              <a:rPr lang="en-US" sz="2000" smtClean="0">
                <a:hlinkClick r:id="rId3"/>
              </a:rPr>
              <a:t>www.iteamwork.com</a:t>
            </a:r>
            <a:r>
              <a:rPr lang="en-US" sz="2000" smtClean="0"/>
              <a:t> )</a:t>
            </a:r>
          </a:p>
          <a:p>
            <a:pPr eaLnBrk="1" hangingPunct="1">
              <a:lnSpc>
                <a:spcPct val="80000"/>
              </a:lnSpc>
            </a:pPr>
            <a:endParaRPr lang="en-US" sz="1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28600"/>
            <a:ext cx="8229600" cy="1143000"/>
          </a:xfrm>
        </p:spPr>
        <p:txBody>
          <a:bodyPr/>
          <a:lstStyle/>
          <a:p>
            <a:pPr eaLnBrk="1" hangingPunct="1"/>
            <a:r>
              <a:rPr lang="en-US" smtClean="0"/>
              <a:t>Project Planning II</a:t>
            </a:r>
          </a:p>
        </p:txBody>
      </p:sp>
      <p:sp>
        <p:nvSpPr>
          <p:cNvPr id="30723" name="Rectangle 3"/>
          <p:cNvSpPr>
            <a:spLocks noGrp="1" noChangeArrowheads="1"/>
          </p:cNvSpPr>
          <p:nvPr>
            <p:ph idx="1"/>
          </p:nvPr>
        </p:nvSpPr>
        <p:spPr>
          <a:xfrm>
            <a:off x="457200" y="1447800"/>
            <a:ext cx="8229600" cy="5791200"/>
          </a:xfrm>
        </p:spPr>
        <p:txBody>
          <a:bodyPr/>
          <a:lstStyle/>
          <a:p>
            <a:pPr eaLnBrk="1" hangingPunct="1">
              <a:lnSpc>
                <a:spcPct val="90000"/>
              </a:lnSpc>
            </a:pPr>
            <a:r>
              <a:rPr lang="en-US" sz="2400" smtClean="0"/>
              <a:t>Task allocation: assign specific tasks to individuals who have competencies to complete them.  Include some stretch so people will develop/grow.</a:t>
            </a:r>
          </a:p>
          <a:p>
            <a:pPr eaLnBrk="1" hangingPunct="1">
              <a:lnSpc>
                <a:spcPct val="90000"/>
              </a:lnSpc>
            </a:pPr>
            <a:r>
              <a:rPr lang="en-US" sz="2400" smtClean="0"/>
              <a:t>Resources: ensure that needed resources are available on time for each task.</a:t>
            </a:r>
          </a:p>
          <a:p>
            <a:pPr eaLnBrk="1" hangingPunct="1">
              <a:lnSpc>
                <a:spcPct val="90000"/>
              </a:lnSpc>
            </a:pPr>
            <a:r>
              <a:rPr lang="en-US" sz="2400" smtClean="0"/>
              <a:t>Record-keeping:  set up procedures to keep track of tasks, assignments, due dates.</a:t>
            </a:r>
          </a:p>
          <a:p>
            <a:pPr eaLnBrk="1" hangingPunct="1">
              <a:lnSpc>
                <a:spcPct val="90000"/>
              </a:lnSpc>
            </a:pPr>
            <a:r>
              <a:rPr lang="en-US" sz="2400" smtClean="0"/>
              <a:t>Communications:  set up procedures for monitoring work, reporting on tasks, supporting collaboration,  alerting others to barriers, testing for quality</a:t>
            </a:r>
          </a:p>
          <a:p>
            <a:pPr eaLnBrk="1" hangingPunct="1">
              <a:lnSpc>
                <a:spcPct val="90000"/>
              </a:lnSpc>
            </a:pPr>
            <a:r>
              <a:rPr lang="en-US" sz="2400" smtClean="0"/>
              <a:t>Plan for errors and handling problems along the way:  convene team to address and resolve. </a:t>
            </a:r>
          </a:p>
          <a:p>
            <a:pPr eaLnBrk="1" hangingPunct="1">
              <a:lnSpc>
                <a:spcPct val="90000"/>
              </a:lnSpc>
            </a:pPr>
            <a:r>
              <a:rPr lang="en-US" sz="2400" smtClean="0"/>
              <a:t>Protect team members from other demands on time.</a:t>
            </a:r>
          </a:p>
          <a:p>
            <a:pPr eaLnBrk="1" hangingPunct="1">
              <a:lnSpc>
                <a:spcPct val="90000"/>
              </a:lnSpc>
            </a:pPr>
            <a:r>
              <a:rPr lang="en-US" sz="2400" smtClean="0"/>
              <a:t>Disseminate and celebrate results.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43000" y="704850"/>
            <a:ext cx="7543800" cy="1276350"/>
          </a:xfrm>
        </p:spPr>
        <p:txBody>
          <a:bodyPr/>
          <a:lstStyle/>
          <a:p>
            <a:r>
              <a:rPr lang="en-US" smtClean="0"/>
              <a:t>Getting Started:                Defining a New Job Role</a:t>
            </a:r>
          </a:p>
        </p:txBody>
      </p:sp>
      <p:sp>
        <p:nvSpPr>
          <p:cNvPr id="31747" name="Rectangle 3"/>
          <p:cNvSpPr>
            <a:spLocks noGrp="1" noChangeArrowheads="1"/>
          </p:cNvSpPr>
          <p:nvPr>
            <p:ph type="body" idx="1"/>
          </p:nvPr>
        </p:nvSpPr>
        <p:spPr>
          <a:xfrm>
            <a:off x="457200" y="2209800"/>
            <a:ext cx="8229600" cy="4389438"/>
          </a:xfrm>
        </p:spPr>
        <p:txBody>
          <a:bodyPr/>
          <a:lstStyle/>
          <a:p>
            <a:pPr>
              <a:lnSpc>
                <a:spcPct val="90000"/>
              </a:lnSpc>
            </a:pPr>
            <a:r>
              <a:rPr lang="en-US" sz="2800" smtClean="0"/>
              <a:t>Recognize need through problems in completing work assignments or</a:t>
            </a:r>
          </a:p>
          <a:p>
            <a:pPr>
              <a:lnSpc>
                <a:spcPct val="90000"/>
              </a:lnSpc>
            </a:pPr>
            <a:r>
              <a:rPr lang="en-US" sz="2800" smtClean="0"/>
              <a:t>Anticipate need when planning for new service or program</a:t>
            </a:r>
          </a:p>
          <a:p>
            <a:pPr>
              <a:lnSpc>
                <a:spcPct val="90000"/>
              </a:lnSpc>
            </a:pPr>
            <a:r>
              <a:rPr lang="en-US" sz="2800" smtClean="0"/>
              <a:t>Specify tasks and competencies through examination of current job roles and gaps</a:t>
            </a:r>
          </a:p>
          <a:p>
            <a:pPr>
              <a:lnSpc>
                <a:spcPct val="90000"/>
              </a:lnSpc>
            </a:pPr>
            <a:r>
              <a:rPr lang="en-US" sz="2800" smtClean="0"/>
              <a:t>Identify how new role fits with organizational structure, work flow</a:t>
            </a:r>
          </a:p>
          <a:p>
            <a:pPr>
              <a:lnSpc>
                <a:spcPct val="90000"/>
              </a:lnSpc>
            </a:pPr>
            <a:r>
              <a:rPr lang="en-US" sz="2800" smtClean="0"/>
              <a:t>Write job description</a:t>
            </a:r>
          </a:p>
          <a:p>
            <a:pPr>
              <a:lnSpc>
                <a:spcPct val="90000"/>
              </a:lnSpc>
            </a:pPr>
            <a:r>
              <a:rPr lang="en-US" sz="2800" smtClean="0"/>
              <a:t>Estimate costs, including salary, benefits, taxes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704850"/>
            <a:ext cx="8229600" cy="742950"/>
          </a:xfrm>
        </p:spPr>
        <p:txBody>
          <a:bodyPr/>
          <a:lstStyle/>
          <a:p>
            <a:r>
              <a:rPr lang="en-US" smtClean="0"/>
              <a:t>   Make use of Volunteers</a:t>
            </a:r>
          </a:p>
        </p:txBody>
      </p:sp>
      <p:sp>
        <p:nvSpPr>
          <p:cNvPr id="32771" name="Rectangle 3"/>
          <p:cNvSpPr>
            <a:spLocks noGrp="1" noChangeArrowheads="1"/>
          </p:cNvSpPr>
          <p:nvPr>
            <p:ph type="body" idx="1"/>
          </p:nvPr>
        </p:nvSpPr>
        <p:spPr>
          <a:xfrm>
            <a:off x="457200" y="1600200"/>
            <a:ext cx="8229600" cy="5257800"/>
          </a:xfrm>
        </p:spPr>
        <p:txBody>
          <a:bodyPr/>
          <a:lstStyle/>
          <a:p>
            <a:pPr>
              <a:lnSpc>
                <a:spcPct val="90000"/>
              </a:lnSpc>
            </a:pPr>
            <a:r>
              <a:rPr lang="en-US" sz="2800" smtClean="0"/>
              <a:t>Traditional “busy-work” not interesting or motivating to most people</a:t>
            </a:r>
          </a:p>
          <a:p>
            <a:pPr>
              <a:lnSpc>
                <a:spcPct val="90000"/>
              </a:lnSpc>
            </a:pPr>
            <a:r>
              <a:rPr lang="en-US" sz="2800" smtClean="0"/>
              <a:t>Begin with workforce needs and identify tasks at all levels that may be done by volunteers</a:t>
            </a:r>
          </a:p>
          <a:p>
            <a:pPr>
              <a:lnSpc>
                <a:spcPct val="90000"/>
              </a:lnSpc>
            </a:pPr>
            <a:r>
              <a:rPr lang="en-US" sz="2800" smtClean="0"/>
              <a:t>Must engage staff in planning</a:t>
            </a:r>
          </a:p>
          <a:p>
            <a:pPr>
              <a:lnSpc>
                <a:spcPct val="90000"/>
              </a:lnSpc>
            </a:pPr>
            <a:r>
              <a:rPr lang="en-US" sz="2800" smtClean="0"/>
              <a:t>Follow similar steps of preparing job description, recruitment, screening, orienting, training, supervising, firing</a:t>
            </a:r>
          </a:p>
          <a:p>
            <a:pPr>
              <a:lnSpc>
                <a:spcPct val="90000"/>
              </a:lnSpc>
            </a:pPr>
            <a:r>
              <a:rPr lang="en-US" sz="2800" smtClean="0"/>
              <a:t>Monitor performance and satisfactions, make adjustments to retain good volunteers</a:t>
            </a:r>
          </a:p>
          <a:p>
            <a:pPr>
              <a:lnSpc>
                <a:spcPct val="90000"/>
              </a:lnSpc>
            </a:pPr>
            <a:r>
              <a:rPr lang="en-US" sz="2800" smtClean="0"/>
              <a:t>Recognition and appreciation are essential for retention</a:t>
            </a:r>
          </a:p>
          <a:p>
            <a:pPr>
              <a:lnSpc>
                <a:spcPct val="90000"/>
              </a:lnSpc>
            </a:pPr>
            <a:endParaRPr lang="en-US" sz="2800" smtClean="0"/>
          </a:p>
          <a:p>
            <a:pPr>
              <a:lnSpc>
                <a:spcPct val="90000"/>
              </a:lnSpc>
            </a:pPr>
            <a:endParaRPr lang="en-US"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Performance Management seeks to ensure that each person</a:t>
            </a:r>
          </a:p>
        </p:txBody>
      </p:sp>
      <p:sp>
        <p:nvSpPr>
          <p:cNvPr id="11267" name="Rectangle 3"/>
          <p:cNvSpPr>
            <a:spLocks noGrp="1" noChangeArrowheads="1"/>
          </p:cNvSpPr>
          <p:nvPr>
            <p:ph idx="1"/>
          </p:nvPr>
        </p:nvSpPr>
        <p:spPr>
          <a:xfrm>
            <a:off x="609600" y="2468563"/>
            <a:ext cx="8229600" cy="4389437"/>
          </a:xfrm>
        </p:spPr>
        <p:txBody>
          <a:bodyPr>
            <a:normAutofit lnSpcReduction="10000"/>
          </a:bodyPr>
          <a:lstStyle/>
          <a:p>
            <a:pPr marL="274320" indent="-274320" eaLnBrk="1" fontAlgn="auto" hangingPunct="1">
              <a:lnSpc>
                <a:spcPct val="90000"/>
              </a:lnSpc>
              <a:spcAft>
                <a:spcPts val="0"/>
              </a:spcAft>
              <a:buClr>
                <a:schemeClr val="accent3"/>
              </a:buClr>
              <a:buFont typeface="Wingdings 2"/>
              <a:buChar char=""/>
              <a:defRPr/>
            </a:pPr>
            <a:r>
              <a:rPr lang="en-US" sz="2800" dirty="0" smtClean="0"/>
              <a:t>Understands what is expected of her and how her work leads to organization’s goals</a:t>
            </a:r>
          </a:p>
          <a:p>
            <a:pPr marL="274320" indent="-274320" eaLnBrk="1" fontAlgn="auto" hangingPunct="1">
              <a:lnSpc>
                <a:spcPct val="90000"/>
              </a:lnSpc>
              <a:spcAft>
                <a:spcPts val="0"/>
              </a:spcAft>
              <a:buClr>
                <a:schemeClr val="accent3"/>
              </a:buClr>
              <a:buFont typeface="Wingdings 2"/>
              <a:buChar char=""/>
              <a:defRPr/>
            </a:pPr>
            <a:r>
              <a:rPr lang="en-US" sz="2800" dirty="0" smtClean="0"/>
              <a:t>Has the skills and abilities to deliver on those expectations</a:t>
            </a:r>
          </a:p>
          <a:p>
            <a:pPr marL="274320" indent="-274320" eaLnBrk="1" fontAlgn="auto" hangingPunct="1">
              <a:lnSpc>
                <a:spcPct val="90000"/>
              </a:lnSpc>
              <a:spcAft>
                <a:spcPts val="0"/>
              </a:spcAft>
              <a:buClr>
                <a:schemeClr val="accent3"/>
              </a:buClr>
              <a:buFont typeface="Wingdings 2"/>
              <a:buChar char=""/>
              <a:defRPr/>
            </a:pPr>
            <a:r>
              <a:rPr lang="en-US" sz="2800" dirty="0" smtClean="0"/>
              <a:t>Meets those expectations</a:t>
            </a:r>
          </a:p>
          <a:p>
            <a:pPr marL="274320" indent="-274320" eaLnBrk="1" fontAlgn="auto" hangingPunct="1">
              <a:lnSpc>
                <a:spcPct val="90000"/>
              </a:lnSpc>
              <a:spcAft>
                <a:spcPts val="0"/>
              </a:spcAft>
              <a:buClr>
                <a:schemeClr val="accent3"/>
              </a:buClr>
              <a:buFont typeface="Wingdings 2"/>
              <a:buChar char=""/>
              <a:defRPr/>
            </a:pPr>
            <a:r>
              <a:rPr lang="en-US" sz="2800" dirty="0" smtClean="0"/>
              <a:t>Is actively engaged in designing and implementing work tasks</a:t>
            </a:r>
          </a:p>
          <a:p>
            <a:pPr marL="274320" indent="-274320" eaLnBrk="1" fontAlgn="auto" hangingPunct="1">
              <a:lnSpc>
                <a:spcPct val="90000"/>
              </a:lnSpc>
              <a:spcAft>
                <a:spcPts val="0"/>
              </a:spcAft>
              <a:buClr>
                <a:schemeClr val="accent3"/>
              </a:buClr>
              <a:buFont typeface="Wingdings 2"/>
              <a:buChar char=""/>
              <a:defRPr/>
            </a:pPr>
            <a:r>
              <a:rPr lang="en-US" sz="2800" dirty="0" smtClean="0"/>
              <a:t>Sustains positive relationships</a:t>
            </a:r>
          </a:p>
          <a:p>
            <a:pPr marL="274320" indent="-274320" eaLnBrk="1" fontAlgn="auto" hangingPunct="1">
              <a:lnSpc>
                <a:spcPct val="90000"/>
              </a:lnSpc>
              <a:spcAft>
                <a:spcPts val="0"/>
              </a:spcAft>
              <a:buClr>
                <a:schemeClr val="accent3"/>
              </a:buClr>
              <a:buFont typeface="Wingdings 2"/>
              <a:buChar char=""/>
              <a:defRPr/>
            </a:pPr>
            <a:r>
              <a:rPr lang="en-US" sz="2800" dirty="0" smtClean="0"/>
              <a:t>Receives feedback on her performance</a:t>
            </a:r>
          </a:p>
          <a:p>
            <a:pPr marL="274320" indent="-274320" eaLnBrk="1" fontAlgn="auto" hangingPunct="1">
              <a:lnSpc>
                <a:spcPct val="90000"/>
              </a:lnSpc>
              <a:spcAft>
                <a:spcPts val="0"/>
              </a:spcAft>
              <a:buClr>
                <a:schemeClr val="accent3"/>
              </a:buClr>
              <a:buFont typeface="Wingdings 2"/>
              <a:buChar char=""/>
              <a:defRPr/>
            </a:pPr>
            <a:r>
              <a:rPr lang="en-US" sz="2800" dirty="0" smtClean="0"/>
              <a:t>Has opportunities to improve performance</a:t>
            </a:r>
          </a:p>
          <a:p>
            <a:pPr marL="274320" indent="-274320" eaLnBrk="1" fontAlgn="auto" hangingPunct="1">
              <a:lnSpc>
                <a:spcPct val="90000"/>
              </a:lnSpc>
              <a:spcAft>
                <a:spcPts val="0"/>
              </a:spcAft>
              <a:buClr>
                <a:schemeClr val="accent3"/>
              </a:buClr>
              <a:buFont typeface="Wingdings 2"/>
              <a:buChar char=""/>
              <a:defRPr/>
            </a:pPr>
            <a:endParaRPr lang="en-US" sz="2800" dirty="0" smtClean="0"/>
          </a:p>
          <a:p>
            <a:pPr marL="274320" indent="-274320" eaLnBrk="1" fontAlgn="auto" hangingPunct="1">
              <a:lnSpc>
                <a:spcPct val="90000"/>
              </a:lnSpc>
              <a:spcAft>
                <a:spcPts val="0"/>
              </a:spcAft>
              <a:buClr>
                <a:schemeClr val="accent3"/>
              </a:buClr>
              <a:buFont typeface="Wingdings 2"/>
              <a:buChar char=""/>
              <a:defRPr/>
            </a:pPr>
            <a:endParaRPr lang="en-US"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Components of Leadership</a:t>
            </a:r>
          </a:p>
        </p:txBody>
      </p:sp>
      <p:sp>
        <p:nvSpPr>
          <p:cNvPr id="7171" name="Rectangle 3"/>
          <p:cNvSpPr>
            <a:spLocks noGrp="1" noChangeArrowheads="1"/>
          </p:cNvSpPr>
          <p:nvPr>
            <p:ph idx="1"/>
          </p:nvPr>
        </p:nvSpPr>
        <p:spPr>
          <a:xfrm>
            <a:off x="838200" y="2209800"/>
            <a:ext cx="7848600" cy="4114800"/>
          </a:xfrm>
        </p:spPr>
        <p:txBody>
          <a:bodyPr/>
          <a:lstStyle/>
          <a:p>
            <a:pPr eaLnBrk="1" hangingPunct="1">
              <a:lnSpc>
                <a:spcPct val="90000"/>
              </a:lnSpc>
            </a:pPr>
            <a:r>
              <a:rPr lang="en-US" smtClean="0"/>
              <a:t>Envisioning situations that are in line with shared values, specifying a desired future condition</a:t>
            </a:r>
          </a:p>
          <a:p>
            <a:pPr eaLnBrk="1" hangingPunct="1">
              <a:lnSpc>
                <a:spcPct val="90000"/>
              </a:lnSpc>
            </a:pPr>
            <a:r>
              <a:rPr lang="en-US" smtClean="0"/>
              <a:t>Engaging others in shaping the vision</a:t>
            </a:r>
          </a:p>
          <a:p>
            <a:pPr eaLnBrk="1" hangingPunct="1">
              <a:lnSpc>
                <a:spcPct val="90000"/>
              </a:lnSpc>
            </a:pPr>
            <a:r>
              <a:rPr lang="en-US" smtClean="0"/>
              <a:t>Deciding together on our shared goals</a:t>
            </a:r>
          </a:p>
          <a:p>
            <a:pPr eaLnBrk="1" hangingPunct="1">
              <a:lnSpc>
                <a:spcPct val="90000"/>
              </a:lnSpc>
            </a:pPr>
            <a:r>
              <a:rPr lang="en-US" smtClean="0"/>
              <a:t>Identifying ways to attain them together</a:t>
            </a:r>
          </a:p>
          <a:p>
            <a:pPr lvl="1" eaLnBrk="1" hangingPunct="1">
              <a:lnSpc>
                <a:spcPct val="90000"/>
              </a:lnSpc>
            </a:pPr>
            <a:r>
              <a:rPr lang="en-US" smtClean="0"/>
              <a:t>Inspiration rather than authority</a:t>
            </a:r>
          </a:p>
          <a:p>
            <a:pPr lvl="1" eaLnBrk="1" hangingPunct="1">
              <a:lnSpc>
                <a:spcPct val="90000"/>
              </a:lnSpc>
            </a:pPr>
            <a:r>
              <a:rPr lang="en-US" smtClean="0"/>
              <a:t>Motivated by vision and purpose</a:t>
            </a:r>
          </a:p>
          <a:p>
            <a:pPr lvl="1" eaLnBrk="1" hangingPunct="1">
              <a:lnSpc>
                <a:spcPct val="90000"/>
              </a:lnSpc>
            </a:pPr>
            <a:r>
              <a:rPr lang="en-US" smtClean="0"/>
              <a:t>Problems resolved by referring back to shared vision</a:t>
            </a:r>
          </a:p>
          <a:p>
            <a:pPr lvl="1" eaLnBrk="1" hangingPunct="1">
              <a:lnSpc>
                <a:spcPct val="90000"/>
              </a:lnSpc>
            </a:pPr>
            <a:endParaRPr lang="en-US" smtClean="0"/>
          </a:p>
          <a:p>
            <a:pPr eaLnBrk="1" hangingPunct="1">
              <a:lnSpc>
                <a:spcPct val="90000"/>
              </a:lnSpc>
            </a:pPr>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          Problem Solving   </a:t>
            </a:r>
          </a:p>
        </p:txBody>
      </p:sp>
      <p:sp>
        <p:nvSpPr>
          <p:cNvPr id="34819" name="Rectangle 3"/>
          <p:cNvSpPr>
            <a:spLocks noGrp="1" noChangeArrowheads="1"/>
          </p:cNvSpPr>
          <p:nvPr>
            <p:ph idx="1"/>
          </p:nvPr>
        </p:nvSpPr>
        <p:spPr>
          <a:xfrm>
            <a:off x="685800" y="1905000"/>
            <a:ext cx="8229600" cy="4953000"/>
          </a:xfrm>
        </p:spPr>
        <p:txBody>
          <a:bodyPr/>
          <a:lstStyle/>
          <a:p>
            <a:pPr eaLnBrk="1" hangingPunct="1">
              <a:lnSpc>
                <a:spcPct val="90000"/>
              </a:lnSpc>
            </a:pPr>
            <a:r>
              <a:rPr lang="en-US" sz="2400" smtClean="0"/>
              <a:t>Impulse is to react in ways that have been used before</a:t>
            </a:r>
          </a:p>
          <a:p>
            <a:pPr eaLnBrk="1" hangingPunct="1">
              <a:lnSpc>
                <a:spcPct val="90000"/>
              </a:lnSpc>
            </a:pPr>
            <a:r>
              <a:rPr lang="en-US" sz="2400" smtClean="0"/>
              <a:t>Satisficing: looking close to familiar solutions, selecting easiest one (fewest demands) to apply</a:t>
            </a:r>
          </a:p>
          <a:p>
            <a:pPr eaLnBrk="1" hangingPunct="1">
              <a:lnSpc>
                <a:spcPct val="90000"/>
              </a:lnSpc>
            </a:pPr>
            <a:r>
              <a:rPr lang="en-US" sz="2400" smtClean="0"/>
              <a:t>Instead, seek to understand why you and others think there is a problem</a:t>
            </a:r>
          </a:p>
          <a:p>
            <a:pPr eaLnBrk="1" hangingPunct="1">
              <a:lnSpc>
                <a:spcPct val="90000"/>
              </a:lnSpc>
            </a:pPr>
            <a:r>
              <a:rPr lang="en-US" sz="2400" smtClean="0"/>
              <a:t>Ask what do we see, where, how occurring, when, with whom, why, own role in it?</a:t>
            </a:r>
          </a:p>
          <a:p>
            <a:pPr eaLnBrk="1" hangingPunct="1">
              <a:lnSpc>
                <a:spcPct val="90000"/>
              </a:lnSpc>
            </a:pPr>
            <a:r>
              <a:rPr lang="en-US" sz="2400" smtClean="0"/>
              <a:t>Seek to frame the issue in ways different from past</a:t>
            </a:r>
          </a:p>
          <a:p>
            <a:pPr eaLnBrk="1" hangingPunct="1">
              <a:lnSpc>
                <a:spcPct val="90000"/>
              </a:lnSpc>
            </a:pPr>
            <a:r>
              <a:rPr lang="en-US" sz="2400" smtClean="0"/>
              <a:t>Engage others in examining definitions and potential solutions</a:t>
            </a:r>
          </a:p>
          <a:p>
            <a:pPr eaLnBrk="1" hangingPunct="1">
              <a:lnSpc>
                <a:spcPct val="90000"/>
              </a:lnSpc>
            </a:pPr>
            <a:r>
              <a:rPr lang="en-US" sz="2400" smtClean="0"/>
              <a:t>Set priorities in addressing components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Further steps in problem-solving</a:t>
            </a:r>
          </a:p>
        </p:txBody>
      </p:sp>
      <p:sp>
        <p:nvSpPr>
          <p:cNvPr id="35843" name="Rectangle 3"/>
          <p:cNvSpPr>
            <a:spLocks noGrp="1" noChangeArrowheads="1"/>
          </p:cNvSpPr>
          <p:nvPr>
            <p:ph idx="1"/>
          </p:nvPr>
        </p:nvSpPr>
        <p:spPr>
          <a:xfrm>
            <a:off x="914400" y="2133600"/>
            <a:ext cx="8229600" cy="4724400"/>
          </a:xfrm>
        </p:spPr>
        <p:txBody>
          <a:bodyPr/>
          <a:lstStyle/>
          <a:p>
            <a:pPr eaLnBrk="1" hangingPunct="1">
              <a:lnSpc>
                <a:spcPct val="90000"/>
              </a:lnSpc>
            </a:pPr>
            <a:r>
              <a:rPr lang="en-US" sz="2800" smtClean="0"/>
              <a:t>Examine potential causes for the problem; ask for views and advice from staff, peers, managers, outsiders</a:t>
            </a:r>
          </a:p>
          <a:p>
            <a:pPr eaLnBrk="1" hangingPunct="1">
              <a:lnSpc>
                <a:spcPct val="90000"/>
              </a:lnSpc>
            </a:pPr>
            <a:r>
              <a:rPr lang="en-US" sz="2800" smtClean="0"/>
              <a:t>Brainstorm to identify creative alternative approaches to solving it in long term, including asking others views, opinions</a:t>
            </a:r>
          </a:p>
          <a:p>
            <a:pPr eaLnBrk="1" hangingPunct="1">
              <a:lnSpc>
                <a:spcPct val="90000"/>
              </a:lnSpc>
            </a:pPr>
            <a:r>
              <a:rPr lang="en-US" sz="2800" smtClean="0"/>
              <a:t>Screen alternatives for feasibility, likelihood of long-term resolution, risks and benefits, potential consequences</a:t>
            </a:r>
          </a:p>
          <a:p>
            <a:pPr eaLnBrk="1" hangingPunct="1">
              <a:lnSpc>
                <a:spcPct val="90000"/>
              </a:lnSpc>
            </a:pPr>
            <a:r>
              <a:rPr lang="en-US" sz="2800" smtClean="0"/>
              <a:t>Imagine success: “What would we be doing if this were not an issue for us any more?”</a:t>
            </a:r>
          </a:p>
          <a:p>
            <a:pPr eaLnBrk="1" hangingPunct="1">
              <a:lnSpc>
                <a:spcPct val="90000"/>
              </a:lnSpc>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14400" y="152400"/>
            <a:ext cx="8229600" cy="1143000"/>
          </a:xfrm>
        </p:spPr>
        <p:txBody>
          <a:bodyPr/>
          <a:lstStyle/>
          <a:p>
            <a:pPr eaLnBrk="1" hangingPunct="1"/>
            <a:r>
              <a:rPr lang="en-US" smtClean="0"/>
              <a:t>Communications</a:t>
            </a:r>
          </a:p>
        </p:txBody>
      </p:sp>
      <p:sp>
        <p:nvSpPr>
          <p:cNvPr id="36867" name="Rectangle 3"/>
          <p:cNvSpPr>
            <a:spLocks noGrp="1" noChangeArrowheads="1"/>
          </p:cNvSpPr>
          <p:nvPr>
            <p:ph idx="1"/>
          </p:nvPr>
        </p:nvSpPr>
        <p:spPr>
          <a:xfrm>
            <a:off x="457200" y="1600200"/>
            <a:ext cx="8229600" cy="5029200"/>
          </a:xfrm>
        </p:spPr>
        <p:txBody>
          <a:bodyPr/>
          <a:lstStyle/>
          <a:p>
            <a:pPr eaLnBrk="1" hangingPunct="1">
              <a:lnSpc>
                <a:spcPct val="80000"/>
              </a:lnSpc>
            </a:pPr>
            <a:r>
              <a:rPr lang="en-US" sz="2400" smtClean="0"/>
              <a:t>Everyone should submit periodic progress reports to supervisors;  each is crucial audience for other</a:t>
            </a:r>
          </a:p>
          <a:p>
            <a:pPr eaLnBrk="1" hangingPunct="1">
              <a:lnSpc>
                <a:spcPct val="80000"/>
              </a:lnSpc>
            </a:pPr>
            <a:r>
              <a:rPr lang="en-US" sz="2400" smtClean="0"/>
              <a:t>Hold regular meetings with staff to discuss progress on assignments, with individual/team summaries, open feedback</a:t>
            </a:r>
          </a:p>
          <a:p>
            <a:pPr eaLnBrk="1" hangingPunct="1">
              <a:lnSpc>
                <a:spcPct val="80000"/>
              </a:lnSpc>
            </a:pPr>
            <a:r>
              <a:rPr lang="en-US" sz="2400" smtClean="0"/>
              <a:t>Learn to listen actively; ask for clarification, check to see if you and others understand one another’s points</a:t>
            </a:r>
          </a:p>
          <a:p>
            <a:pPr eaLnBrk="1" hangingPunct="1">
              <a:lnSpc>
                <a:spcPct val="80000"/>
              </a:lnSpc>
            </a:pPr>
            <a:r>
              <a:rPr lang="en-US" sz="2400" smtClean="0"/>
              <a:t>Demonstrate practices of open communications, asking for and giving feedback</a:t>
            </a:r>
          </a:p>
          <a:p>
            <a:pPr eaLnBrk="1" hangingPunct="1">
              <a:lnSpc>
                <a:spcPct val="80000"/>
              </a:lnSpc>
            </a:pPr>
            <a:r>
              <a:rPr lang="en-US" sz="2400" smtClean="0"/>
              <a:t>Encourage staff to initiate discussions when tasks accomplished or barriers encountered</a:t>
            </a:r>
          </a:p>
          <a:p>
            <a:pPr eaLnBrk="1" hangingPunct="1">
              <a:lnSpc>
                <a:spcPct val="80000"/>
              </a:lnSpc>
            </a:pPr>
            <a:r>
              <a:rPr lang="en-US" sz="2400" smtClean="0"/>
              <a:t>Solicit views of ways to deal with barriers; invite others to help solve problems.</a:t>
            </a:r>
          </a:p>
          <a:p>
            <a:pPr eaLnBrk="1" hangingPunct="1">
              <a:lnSpc>
                <a:spcPct val="80000"/>
              </a:lnSpc>
            </a:pPr>
            <a:r>
              <a:rPr lang="en-US" sz="2400" smtClean="0"/>
              <a:t>Spread news of successes; show appreciation for others;  say “thank you” often</a:t>
            </a:r>
          </a:p>
          <a:p>
            <a:pPr eaLnBrk="1" hangingPunct="1">
              <a:lnSpc>
                <a:spcPct val="80000"/>
              </a:lnSpc>
            </a:pPr>
            <a:endParaRPr lang="en-US" sz="24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304800"/>
            <a:ext cx="8229600" cy="1143000"/>
          </a:xfrm>
        </p:spPr>
        <p:txBody>
          <a:bodyPr/>
          <a:lstStyle/>
          <a:p>
            <a:pPr eaLnBrk="1" hangingPunct="1"/>
            <a:r>
              <a:rPr lang="en-US" smtClean="0"/>
              <a:t>Managing and reducing </a:t>
            </a:r>
            <a:r>
              <a:rPr lang="en-US" b="1" smtClean="0"/>
              <a:t>risks</a:t>
            </a:r>
          </a:p>
        </p:txBody>
      </p:sp>
      <p:sp>
        <p:nvSpPr>
          <p:cNvPr id="37891" name="Rectangle 3"/>
          <p:cNvSpPr>
            <a:spLocks noGrp="1" noChangeArrowheads="1"/>
          </p:cNvSpPr>
          <p:nvPr>
            <p:ph idx="1"/>
          </p:nvPr>
        </p:nvSpPr>
        <p:spPr>
          <a:xfrm>
            <a:off x="457200" y="1600200"/>
            <a:ext cx="8229600" cy="5257800"/>
          </a:xfrm>
        </p:spPr>
        <p:txBody>
          <a:bodyPr/>
          <a:lstStyle/>
          <a:p>
            <a:pPr eaLnBrk="1" hangingPunct="1">
              <a:lnSpc>
                <a:spcPct val="90000"/>
              </a:lnSpc>
            </a:pPr>
            <a:r>
              <a:rPr lang="en-US" sz="2400" smtClean="0"/>
              <a:t>Def:  Steps to ensure that critical assets and resources are protected from loss or damage</a:t>
            </a:r>
          </a:p>
          <a:p>
            <a:pPr eaLnBrk="1" hangingPunct="1">
              <a:lnSpc>
                <a:spcPct val="90000"/>
              </a:lnSpc>
            </a:pPr>
            <a:r>
              <a:rPr lang="en-US" sz="2400" smtClean="0"/>
              <a:t>People </a:t>
            </a:r>
          </a:p>
          <a:p>
            <a:pPr lvl="1" eaLnBrk="1" hangingPunct="1">
              <a:lnSpc>
                <a:spcPct val="90000"/>
              </a:lnSpc>
            </a:pPr>
            <a:r>
              <a:rPr lang="en-US" sz="2000" smtClean="0"/>
              <a:t>Screen applicants, clear job descriptions, fair reviews, adequate compensation, prevention of discrimination and harassment</a:t>
            </a:r>
          </a:p>
          <a:p>
            <a:pPr lvl="1" eaLnBrk="1" hangingPunct="1">
              <a:lnSpc>
                <a:spcPct val="90000"/>
              </a:lnSpc>
            </a:pPr>
            <a:r>
              <a:rPr lang="en-US" sz="2000" smtClean="0"/>
              <a:t>Responsiveness to problems, complaints, grievances</a:t>
            </a:r>
          </a:p>
          <a:p>
            <a:pPr lvl="1" eaLnBrk="1" hangingPunct="1">
              <a:lnSpc>
                <a:spcPct val="90000"/>
              </a:lnSpc>
            </a:pPr>
            <a:r>
              <a:rPr lang="en-US" sz="2000" smtClean="0"/>
              <a:t>Policies on conflicts of interest, whistle-blowing</a:t>
            </a:r>
          </a:p>
          <a:p>
            <a:pPr lvl="1" eaLnBrk="1" hangingPunct="1">
              <a:lnSpc>
                <a:spcPct val="90000"/>
              </a:lnSpc>
            </a:pPr>
            <a:r>
              <a:rPr lang="en-US" sz="2000" smtClean="0"/>
              <a:t>Policies on giving public information</a:t>
            </a:r>
          </a:p>
          <a:p>
            <a:pPr eaLnBrk="1" hangingPunct="1">
              <a:lnSpc>
                <a:spcPct val="90000"/>
              </a:lnSpc>
            </a:pPr>
            <a:r>
              <a:rPr lang="en-US" sz="2400" smtClean="0"/>
              <a:t>Property and resources</a:t>
            </a:r>
          </a:p>
          <a:p>
            <a:pPr lvl="1" eaLnBrk="1" hangingPunct="1">
              <a:lnSpc>
                <a:spcPct val="90000"/>
              </a:lnSpc>
            </a:pPr>
            <a:r>
              <a:rPr lang="en-US" sz="2000" smtClean="0"/>
              <a:t>Clear policies on handling money</a:t>
            </a:r>
          </a:p>
          <a:p>
            <a:pPr lvl="1" eaLnBrk="1" hangingPunct="1">
              <a:lnSpc>
                <a:spcPct val="90000"/>
              </a:lnSpc>
            </a:pPr>
            <a:r>
              <a:rPr lang="en-US" sz="2000" smtClean="0"/>
              <a:t>Careful accounting and regular audits</a:t>
            </a:r>
          </a:p>
          <a:p>
            <a:pPr lvl="1" eaLnBrk="1" hangingPunct="1">
              <a:lnSpc>
                <a:spcPct val="90000"/>
              </a:lnSpc>
            </a:pPr>
            <a:r>
              <a:rPr lang="en-US" sz="2000" smtClean="0"/>
              <a:t>Monitor and ensure workplace safety</a:t>
            </a:r>
          </a:p>
          <a:p>
            <a:pPr lvl="1" eaLnBrk="1" hangingPunct="1">
              <a:lnSpc>
                <a:spcPct val="90000"/>
              </a:lnSpc>
            </a:pPr>
            <a:r>
              <a:rPr lang="en-US" sz="2000" smtClean="0"/>
              <a:t>Insurance   (liability, D&amp;O, property)</a:t>
            </a:r>
          </a:p>
          <a:p>
            <a:pPr lvl="1" eaLnBrk="1" hangingPunct="1">
              <a:lnSpc>
                <a:spcPct val="90000"/>
              </a:lnSpc>
            </a:pPr>
            <a:r>
              <a:rPr lang="en-US" sz="2000" smtClean="0"/>
              <a:t>Policies on document retention, access, and destruction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524000" y="609600"/>
            <a:ext cx="7391400" cy="1143000"/>
          </a:xfrm>
        </p:spPr>
        <p:txBody>
          <a:bodyPr/>
          <a:lstStyle/>
          <a:p>
            <a:pPr eaLnBrk="1" hangingPunct="1"/>
            <a:r>
              <a:rPr lang="en-US" smtClean="0"/>
              <a:t>Managing Yourself I</a:t>
            </a:r>
          </a:p>
        </p:txBody>
      </p:sp>
      <p:sp>
        <p:nvSpPr>
          <p:cNvPr id="38915" name="Rectangle 3"/>
          <p:cNvSpPr>
            <a:spLocks noGrp="1" noChangeArrowheads="1"/>
          </p:cNvSpPr>
          <p:nvPr>
            <p:ph idx="1"/>
          </p:nvPr>
        </p:nvSpPr>
        <p:spPr>
          <a:xfrm>
            <a:off x="914400" y="2057400"/>
            <a:ext cx="8001000" cy="5486400"/>
          </a:xfrm>
        </p:spPr>
        <p:txBody>
          <a:bodyPr/>
          <a:lstStyle/>
          <a:p>
            <a:pPr eaLnBrk="1" hangingPunct="1">
              <a:lnSpc>
                <a:spcPct val="80000"/>
              </a:lnSpc>
            </a:pPr>
            <a:r>
              <a:rPr lang="en-US" sz="2400" smtClean="0"/>
              <a:t>Keep the mission in mind always.</a:t>
            </a:r>
          </a:p>
          <a:p>
            <a:pPr eaLnBrk="1" hangingPunct="1">
              <a:lnSpc>
                <a:spcPct val="80000"/>
              </a:lnSpc>
            </a:pPr>
            <a:r>
              <a:rPr lang="en-US" sz="2400" smtClean="0"/>
              <a:t>Set priorities among tasks (urgent vs. important).</a:t>
            </a:r>
          </a:p>
          <a:p>
            <a:pPr eaLnBrk="1" hangingPunct="1">
              <a:lnSpc>
                <a:spcPct val="80000"/>
              </a:lnSpc>
            </a:pPr>
            <a:r>
              <a:rPr lang="en-US" sz="2400" smtClean="0"/>
              <a:t>Recognize own signs of stress.  Tell others and ask for feedback</a:t>
            </a:r>
          </a:p>
          <a:p>
            <a:pPr eaLnBrk="1" hangingPunct="1">
              <a:lnSpc>
                <a:spcPct val="80000"/>
              </a:lnSpc>
            </a:pPr>
            <a:r>
              <a:rPr lang="en-US" sz="2400" smtClean="0"/>
              <a:t>Monitor own time and work hours; take responsibility for personal rest and renewal</a:t>
            </a:r>
          </a:p>
          <a:p>
            <a:pPr eaLnBrk="1" hangingPunct="1">
              <a:lnSpc>
                <a:spcPct val="80000"/>
              </a:lnSpc>
            </a:pPr>
            <a:r>
              <a:rPr lang="en-US" sz="2400" smtClean="0"/>
              <a:t>Set personal growth goals and follow plan to attain them.</a:t>
            </a:r>
          </a:p>
          <a:p>
            <a:pPr eaLnBrk="1" hangingPunct="1">
              <a:lnSpc>
                <a:spcPct val="80000"/>
              </a:lnSpc>
            </a:pPr>
            <a:r>
              <a:rPr lang="en-US" sz="2400" smtClean="0"/>
              <a:t>Get and use a mentor or coach. Ask for help.</a:t>
            </a:r>
          </a:p>
          <a:p>
            <a:pPr eaLnBrk="1" hangingPunct="1">
              <a:lnSpc>
                <a:spcPct val="80000"/>
              </a:lnSpc>
            </a:pPr>
            <a:r>
              <a:rPr lang="en-US" sz="2400" smtClean="0"/>
              <a:t>Always tell the truth, keep your promises, admit mistakes, never blame, build trust.</a:t>
            </a:r>
          </a:p>
          <a:p>
            <a:pPr eaLnBrk="1" hangingPunct="1">
              <a:lnSpc>
                <a:spcPct val="80000"/>
              </a:lnSpc>
            </a:pPr>
            <a:r>
              <a:rPr lang="en-US" sz="2400" smtClean="0"/>
              <a:t>Learn to delegate, as it builds others’ competencies</a:t>
            </a:r>
          </a:p>
          <a:p>
            <a:pPr eaLnBrk="1" hangingPunct="1">
              <a:lnSpc>
                <a:spcPct val="80000"/>
              </a:lnSpc>
            </a:pPr>
            <a:r>
              <a:rPr lang="en-US" sz="2400" smtClean="0"/>
              <a:t>Understand your own style of learning, approach to power and to problems, dealing with criticism and conflict.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228600"/>
            <a:ext cx="8229600" cy="1143000"/>
          </a:xfrm>
        </p:spPr>
        <p:txBody>
          <a:bodyPr/>
          <a:lstStyle/>
          <a:p>
            <a:pPr eaLnBrk="1" hangingPunct="1"/>
            <a:r>
              <a:rPr lang="en-US" smtClean="0"/>
              <a:t>Managing Yourself II</a:t>
            </a:r>
          </a:p>
        </p:txBody>
      </p:sp>
      <p:sp>
        <p:nvSpPr>
          <p:cNvPr id="39939" name="Rectangle 3"/>
          <p:cNvSpPr>
            <a:spLocks noGrp="1" noChangeArrowheads="1"/>
          </p:cNvSpPr>
          <p:nvPr>
            <p:ph idx="1"/>
          </p:nvPr>
        </p:nvSpPr>
        <p:spPr>
          <a:xfrm>
            <a:off x="457200" y="1676400"/>
            <a:ext cx="8229600" cy="4800600"/>
          </a:xfrm>
        </p:spPr>
        <p:txBody>
          <a:bodyPr/>
          <a:lstStyle/>
          <a:p>
            <a:pPr eaLnBrk="1" hangingPunct="1">
              <a:lnSpc>
                <a:spcPct val="90000"/>
              </a:lnSpc>
            </a:pPr>
            <a:r>
              <a:rPr lang="en-US" sz="2400" smtClean="0"/>
              <a:t>Develop emotional intelligence</a:t>
            </a:r>
          </a:p>
          <a:p>
            <a:pPr eaLnBrk="1" hangingPunct="1">
              <a:lnSpc>
                <a:spcPct val="90000"/>
              </a:lnSpc>
            </a:pPr>
            <a:r>
              <a:rPr lang="en-US" sz="2400" smtClean="0"/>
              <a:t>Communicate with staff, supervisors, partner, mentor (err on the side of too much)</a:t>
            </a:r>
          </a:p>
          <a:p>
            <a:pPr eaLnBrk="1" hangingPunct="1">
              <a:lnSpc>
                <a:spcPct val="90000"/>
              </a:lnSpc>
            </a:pPr>
            <a:r>
              <a:rPr lang="en-US" sz="2400" smtClean="0"/>
              <a:t>Learn and practice active listening</a:t>
            </a:r>
          </a:p>
          <a:p>
            <a:pPr eaLnBrk="1" hangingPunct="1">
              <a:lnSpc>
                <a:spcPct val="90000"/>
              </a:lnSpc>
            </a:pPr>
            <a:r>
              <a:rPr lang="en-US" sz="2400" smtClean="0"/>
              <a:t>Give constructive feedback to others on the spot; don’t let discontents fester</a:t>
            </a:r>
          </a:p>
          <a:p>
            <a:pPr eaLnBrk="1" hangingPunct="1">
              <a:lnSpc>
                <a:spcPct val="90000"/>
              </a:lnSpc>
            </a:pPr>
            <a:r>
              <a:rPr lang="en-US" sz="2400" smtClean="0"/>
              <a:t>Resist impulse to jump in and “fix” things</a:t>
            </a:r>
          </a:p>
          <a:p>
            <a:pPr eaLnBrk="1" hangingPunct="1">
              <a:lnSpc>
                <a:spcPct val="90000"/>
              </a:lnSpc>
            </a:pPr>
            <a:r>
              <a:rPr lang="en-US" sz="2400" smtClean="0"/>
              <a:t>Address underlying issues, not crises</a:t>
            </a:r>
          </a:p>
          <a:p>
            <a:pPr eaLnBrk="1" hangingPunct="1">
              <a:lnSpc>
                <a:spcPct val="90000"/>
              </a:lnSpc>
            </a:pPr>
            <a:r>
              <a:rPr lang="en-US" sz="2400" smtClean="0"/>
              <a:t>Identify aspects of work that are satisfying</a:t>
            </a:r>
          </a:p>
          <a:p>
            <a:pPr eaLnBrk="1" hangingPunct="1">
              <a:lnSpc>
                <a:spcPct val="90000"/>
              </a:lnSpc>
            </a:pPr>
            <a:r>
              <a:rPr lang="en-US" sz="2400" smtClean="0"/>
              <a:t>Know when to stop, quit, leave. Prepare successors and stay aware of “founder’s syndrome.”</a:t>
            </a:r>
          </a:p>
          <a:p>
            <a:pPr eaLnBrk="1" hangingPunct="1">
              <a:lnSpc>
                <a:spcPct val="90000"/>
              </a:lnSpc>
            </a:pPr>
            <a:r>
              <a:rPr lang="en-US" sz="2400" smtClean="0"/>
              <a:t>Recognize and celebrate own accomplishments</a:t>
            </a:r>
          </a:p>
          <a:p>
            <a:pPr eaLnBrk="1" hangingPunct="1">
              <a:lnSpc>
                <a:spcPct val="90000"/>
              </a:lnSpc>
            </a:pPr>
            <a:endParaRPr lang="en-US" sz="2400" smtClean="0"/>
          </a:p>
          <a:p>
            <a:pPr eaLnBrk="1" hangingPunct="1">
              <a:lnSpc>
                <a:spcPct val="90000"/>
              </a:lnSpc>
            </a:pPr>
            <a:endParaRPr lang="en-US" sz="28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pPr eaLnBrk="1" fontAlgn="auto" hangingPunct="1">
              <a:spcAft>
                <a:spcPts val="0"/>
              </a:spcAft>
              <a:defRPr/>
            </a:pPr>
            <a:r>
              <a:rPr lang="en-US" dirty="0" smtClean="0"/>
              <a:t>There is never enough time!       </a:t>
            </a:r>
            <a:r>
              <a:rPr lang="en-US" sz="4000" dirty="0" smtClean="0"/>
              <a:t>Signs of poor time management        </a:t>
            </a:r>
          </a:p>
        </p:txBody>
      </p:sp>
      <p:sp>
        <p:nvSpPr>
          <p:cNvPr id="40963" name="Content Placeholder 2"/>
          <p:cNvSpPr>
            <a:spLocks noGrp="1"/>
          </p:cNvSpPr>
          <p:nvPr>
            <p:ph idx="1"/>
          </p:nvPr>
        </p:nvSpPr>
        <p:spPr>
          <a:xfrm>
            <a:off x="457200" y="2209800"/>
            <a:ext cx="8229600" cy="3916363"/>
          </a:xfrm>
        </p:spPr>
        <p:txBody>
          <a:bodyPr/>
          <a:lstStyle/>
          <a:p>
            <a:pPr eaLnBrk="1" hangingPunct="1"/>
            <a:r>
              <a:rPr lang="en-US" sz="2000" smtClean="0"/>
              <a:t>Staff meetings last too long and accomplish too little</a:t>
            </a:r>
          </a:p>
          <a:p>
            <a:pPr eaLnBrk="1" hangingPunct="1"/>
            <a:r>
              <a:rPr lang="en-US" sz="2000" smtClean="0"/>
              <a:t>I’m spending too much time on e-mails and the telephone</a:t>
            </a:r>
          </a:p>
          <a:p>
            <a:pPr eaLnBrk="1" hangingPunct="1"/>
            <a:r>
              <a:rPr lang="en-US" sz="2000" smtClean="0"/>
              <a:t>My time gets consumed by unimportant things</a:t>
            </a:r>
          </a:p>
          <a:p>
            <a:pPr eaLnBrk="1" hangingPunct="1"/>
            <a:r>
              <a:rPr lang="en-US" sz="2000" smtClean="0"/>
              <a:t>My staff does not work productively when I’m not in the office</a:t>
            </a:r>
          </a:p>
          <a:p>
            <a:pPr eaLnBrk="1" hangingPunct="1"/>
            <a:r>
              <a:rPr lang="en-US" sz="2000" smtClean="0"/>
              <a:t>I tend to get too involved with too many projects at once.</a:t>
            </a:r>
          </a:p>
          <a:p>
            <a:pPr eaLnBrk="1" hangingPunct="1"/>
            <a:r>
              <a:rPr lang="en-US" sz="2000" smtClean="0"/>
              <a:t>There are always so many interruptions.</a:t>
            </a:r>
          </a:p>
          <a:p>
            <a:pPr eaLnBrk="1" hangingPunct="1"/>
            <a:r>
              <a:rPr lang="en-US" sz="2000" smtClean="0"/>
              <a:t>I need to make so many urgent decisions that I cannot study them all</a:t>
            </a:r>
          </a:p>
          <a:p>
            <a:pPr eaLnBrk="1" hangingPunct="1"/>
            <a:r>
              <a:rPr lang="en-US" sz="2000" smtClean="0"/>
              <a:t>I’m just a hands-on manager and like to be involved with everything</a:t>
            </a:r>
          </a:p>
          <a:p>
            <a:pPr eaLnBrk="1" hangingPunct="1"/>
            <a:r>
              <a:rPr lang="en-US" sz="2000" smtClean="0"/>
              <a:t>If there are problems, I can always finish the job myself.</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Principles of time management</a:t>
            </a:r>
          </a:p>
        </p:txBody>
      </p:sp>
      <p:sp>
        <p:nvSpPr>
          <p:cNvPr id="41987" name="Content Placeholder 2"/>
          <p:cNvSpPr>
            <a:spLocks noGrp="1"/>
          </p:cNvSpPr>
          <p:nvPr>
            <p:ph idx="1"/>
          </p:nvPr>
        </p:nvSpPr>
        <p:spPr/>
        <p:txBody>
          <a:bodyPr/>
          <a:lstStyle/>
          <a:p>
            <a:pPr eaLnBrk="1" hangingPunct="1"/>
            <a:r>
              <a:rPr lang="en-US" smtClean="0"/>
              <a:t>Planning</a:t>
            </a:r>
          </a:p>
          <a:p>
            <a:pPr lvl="1" eaLnBrk="1" hangingPunct="1"/>
            <a:r>
              <a:rPr lang="en-US" smtClean="0"/>
              <a:t>An hour of planning can save many hours of implementation.</a:t>
            </a:r>
          </a:p>
          <a:p>
            <a:pPr lvl="1" eaLnBrk="1" hangingPunct="1"/>
            <a:r>
              <a:rPr lang="en-US" smtClean="0"/>
              <a:t>Start the day by deciding which issues are the most important and put them first.</a:t>
            </a:r>
          </a:p>
          <a:p>
            <a:pPr lvl="1" eaLnBrk="1" hangingPunct="1"/>
            <a:r>
              <a:rPr lang="en-US" smtClean="0"/>
              <a:t>Save smaller issues for late in the day.</a:t>
            </a:r>
          </a:p>
          <a:p>
            <a:pPr lvl="1" eaLnBrk="1" hangingPunct="1"/>
            <a:r>
              <a:rPr lang="en-US" smtClean="0"/>
              <a:t>Avoid accepting others’ definitions of each problem as a crisis.</a:t>
            </a:r>
          </a:p>
          <a:p>
            <a:pPr lvl="1" eaLnBrk="1" hangingPunct="1"/>
            <a:r>
              <a:rPr lang="en-US" smtClean="0"/>
              <a:t>Remember:  Someone else’s procrastination isn’t my emergency.</a:t>
            </a:r>
          </a:p>
          <a:p>
            <a:pPr lvl="1" eaLnBrk="1" hangingPunct="1"/>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More on time management</a:t>
            </a:r>
          </a:p>
        </p:txBody>
      </p:sp>
      <p:sp>
        <p:nvSpPr>
          <p:cNvPr id="43011" name="Content Placeholder 2"/>
          <p:cNvSpPr>
            <a:spLocks noGrp="1"/>
          </p:cNvSpPr>
          <p:nvPr>
            <p:ph idx="1"/>
          </p:nvPr>
        </p:nvSpPr>
        <p:spPr/>
        <p:txBody>
          <a:bodyPr/>
          <a:lstStyle/>
          <a:p>
            <a:pPr eaLnBrk="1" hangingPunct="1"/>
            <a:r>
              <a:rPr lang="en-US" sz="2400" smtClean="0"/>
              <a:t>Organizing:</a:t>
            </a:r>
          </a:p>
          <a:p>
            <a:pPr lvl="1" eaLnBrk="1" hangingPunct="1"/>
            <a:r>
              <a:rPr lang="en-US" smtClean="0"/>
              <a:t> Make responsibility congruent with authority.</a:t>
            </a:r>
          </a:p>
          <a:p>
            <a:pPr lvl="1" eaLnBrk="1" hangingPunct="1"/>
            <a:r>
              <a:rPr lang="en-US" smtClean="0"/>
              <a:t> Have people report to one supervisor only.</a:t>
            </a:r>
          </a:p>
          <a:p>
            <a:pPr eaLnBrk="1" hangingPunct="1"/>
            <a:r>
              <a:rPr lang="en-US" sz="2400" smtClean="0"/>
              <a:t>Staffing:</a:t>
            </a:r>
          </a:p>
          <a:p>
            <a:pPr lvl="1" eaLnBrk="1" hangingPunct="1"/>
            <a:r>
              <a:rPr lang="en-US" smtClean="0"/>
              <a:t>Match person with task to optimize motivation (including yourself).</a:t>
            </a:r>
          </a:p>
          <a:p>
            <a:pPr lvl="1" eaLnBrk="1" hangingPunct="1"/>
            <a:r>
              <a:rPr lang="en-US" smtClean="0"/>
              <a:t>Orientation for newcomers can save time later.</a:t>
            </a:r>
          </a:p>
          <a:p>
            <a:pPr lvl="1" eaLnBrk="1" hangingPunct="1"/>
            <a:r>
              <a:rPr lang="en-US" smtClean="0"/>
              <a:t>Learning should be supported and reinforced on the job.</a:t>
            </a:r>
          </a:p>
          <a:p>
            <a:pPr lvl="1" eaLnBrk="1" hangingPunct="1"/>
            <a:r>
              <a:rPr lang="en-US" smtClean="0"/>
              <a:t>Expect people to take initiative and responsibility for solutions, not just identifying problems.</a:t>
            </a:r>
          </a:p>
          <a:p>
            <a:pPr lvl="1" eaLnBrk="1" hangingPunct="1"/>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More on time management</a:t>
            </a:r>
          </a:p>
        </p:txBody>
      </p:sp>
      <p:sp>
        <p:nvSpPr>
          <p:cNvPr id="33795"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None/>
              <a:defRPr/>
            </a:pPr>
            <a:endParaRPr lang="en-US" dirty="0" smtClean="0"/>
          </a:p>
          <a:p>
            <a:pPr marL="640080" lvl="1" indent="-246888" eaLnBrk="1" fontAlgn="auto" hangingPunct="1">
              <a:spcAft>
                <a:spcPts val="0"/>
              </a:spcAft>
              <a:buFont typeface="Wingdings 2"/>
              <a:buChar char=""/>
              <a:defRPr/>
            </a:pPr>
            <a:r>
              <a:rPr lang="en-US" sz="2600" dirty="0" smtClean="0"/>
              <a:t>If it cannot be changed, don’t waste time on it.</a:t>
            </a:r>
          </a:p>
          <a:p>
            <a:pPr marL="640080" lvl="1" indent="-246888" eaLnBrk="1" fontAlgn="auto" hangingPunct="1">
              <a:spcAft>
                <a:spcPts val="0"/>
              </a:spcAft>
              <a:buFont typeface="Wingdings 2"/>
              <a:buChar char=""/>
              <a:defRPr/>
            </a:pPr>
            <a:r>
              <a:rPr lang="en-US" sz="2600" dirty="0" smtClean="0"/>
              <a:t>People adopt the organization’s culture, so lead with solutions, not just complaints, and expect other to do same.</a:t>
            </a:r>
          </a:p>
          <a:p>
            <a:pPr marL="640080" lvl="1" indent="-246888" eaLnBrk="1" fontAlgn="auto" hangingPunct="1">
              <a:spcAft>
                <a:spcPts val="0"/>
              </a:spcAft>
              <a:buFont typeface="Wingdings 2"/>
              <a:buChar char=""/>
              <a:defRPr/>
            </a:pPr>
            <a:r>
              <a:rPr lang="en-US" sz="2600" dirty="0" smtClean="0"/>
              <a:t>Focus on goals and policies, not complaints.</a:t>
            </a:r>
          </a:p>
          <a:p>
            <a:pPr marL="640080" lvl="1" indent="-246888" eaLnBrk="1" fontAlgn="auto" hangingPunct="1">
              <a:spcAft>
                <a:spcPts val="0"/>
              </a:spcAft>
              <a:buFont typeface="Wingdings 2"/>
              <a:buChar char=""/>
              <a:defRPr/>
            </a:pPr>
            <a:r>
              <a:rPr lang="en-US" sz="2600" dirty="0" smtClean="0"/>
              <a:t>Make sure plans are clear about tasks and responsibilities.</a:t>
            </a:r>
          </a:p>
          <a:p>
            <a:pPr marL="640080" lvl="1" indent="-246888" eaLnBrk="1" fontAlgn="auto" hangingPunct="1">
              <a:spcAft>
                <a:spcPts val="0"/>
              </a:spcAft>
              <a:buFont typeface="Wingdings 2"/>
              <a:buChar char=""/>
              <a:defRPr/>
            </a:pPr>
            <a:r>
              <a:rPr lang="en-US" sz="2600" dirty="0" smtClean="0"/>
              <a:t>Don’t take on tasks that could be delegated to others.</a:t>
            </a:r>
          </a:p>
          <a:p>
            <a:pPr marL="640080" lvl="1" indent="-246888" eaLnBrk="1" fontAlgn="auto" hangingPunct="1">
              <a:spcAft>
                <a:spcPts val="0"/>
              </a:spcAft>
              <a:buFont typeface="Wingdings 2"/>
              <a:buChar char=""/>
              <a:defRPr/>
            </a:pPr>
            <a:r>
              <a:rPr lang="en-US" sz="2600" dirty="0" smtClean="0"/>
              <a:t>Delegate responsibility for whole tasks, not just parts.</a:t>
            </a:r>
          </a:p>
          <a:p>
            <a:pPr marL="640080" lvl="1" indent="-246888" eaLnBrk="1" fontAlgn="auto" hangingPunct="1">
              <a:spcAft>
                <a:spcPts val="0"/>
              </a:spcAft>
              <a:buFont typeface="Wingdings 2"/>
              <a:buChar char=""/>
              <a:defRPr/>
            </a:pPr>
            <a:r>
              <a:rPr lang="en-US" sz="2600" dirty="0" smtClean="0"/>
              <a:t>Communicate expectations clearly.</a:t>
            </a:r>
          </a:p>
          <a:p>
            <a:pPr marL="640080" lvl="1" indent="-246888" eaLnBrk="1" fontAlgn="auto" hangingPunct="1">
              <a:spcAft>
                <a:spcPts val="0"/>
              </a:spcAft>
              <a:buFont typeface="Wingdings 2"/>
              <a:buChar char=""/>
              <a:defRPr/>
            </a:pPr>
            <a:r>
              <a:rPr lang="en-US" sz="2600" dirty="0" smtClean="0"/>
              <a:t>Keep your eye on the long-term future.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14400" y="609600"/>
            <a:ext cx="8229600" cy="1143000"/>
          </a:xfrm>
        </p:spPr>
        <p:txBody>
          <a:bodyPr/>
          <a:lstStyle/>
          <a:p>
            <a:pPr eaLnBrk="1" hangingPunct="1"/>
            <a:r>
              <a:rPr lang="en-US" smtClean="0"/>
              <a:t>Leadership Styles</a:t>
            </a:r>
          </a:p>
        </p:txBody>
      </p:sp>
      <p:sp>
        <p:nvSpPr>
          <p:cNvPr id="8195" name="Content Placeholder 2"/>
          <p:cNvSpPr>
            <a:spLocks noGrp="1"/>
          </p:cNvSpPr>
          <p:nvPr>
            <p:ph idx="1"/>
          </p:nvPr>
        </p:nvSpPr>
        <p:spPr>
          <a:xfrm>
            <a:off x="1295400" y="1935163"/>
            <a:ext cx="7391400" cy="4389437"/>
          </a:xfrm>
        </p:spPr>
        <p:txBody>
          <a:bodyPr/>
          <a:lstStyle/>
          <a:p>
            <a:pPr eaLnBrk="1" hangingPunct="1"/>
            <a:r>
              <a:rPr lang="en-US" sz="1600" smtClean="0"/>
              <a:t>Charismatic </a:t>
            </a:r>
          </a:p>
          <a:p>
            <a:pPr lvl="1" eaLnBrk="1" hangingPunct="1"/>
            <a:r>
              <a:rPr lang="en-US" sz="1600" smtClean="0"/>
              <a:t>Charm and grace attract others</a:t>
            </a:r>
          </a:p>
          <a:p>
            <a:pPr lvl="1" eaLnBrk="1" hangingPunct="1"/>
            <a:r>
              <a:rPr lang="en-US" sz="1600" smtClean="0"/>
              <a:t>Self-belief is vital</a:t>
            </a:r>
          </a:p>
          <a:p>
            <a:pPr lvl="1" eaLnBrk="1" hangingPunct="1"/>
            <a:r>
              <a:rPr lang="en-US" sz="1600" smtClean="0"/>
              <a:t>People follow others they personally admire</a:t>
            </a:r>
          </a:p>
          <a:p>
            <a:pPr eaLnBrk="1" hangingPunct="1"/>
            <a:r>
              <a:rPr lang="en-US" sz="1600" smtClean="0"/>
              <a:t>Transactional</a:t>
            </a:r>
          </a:p>
          <a:p>
            <a:pPr lvl="1" eaLnBrk="1" hangingPunct="1"/>
            <a:r>
              <a:rPr lang="en-US" sz="1600" smtClean="0"/>
              <a:t>People are motivated by reward and punishment</a:t>
            </a:r>
          </a:p>
          <a:p>
            <a:pPr lvl="1" eaLnBrk="1" hangingPunct="1"/>
            <a:r>
              <a:rPr lang="en-US" sz="1600" smtClean="0"/>
              <a:t>Social systems work best with clear chain of command</a:t>
            </a:r>
          </a:p>
          <a:p>
            <a:pPr lvl="1" eaLnBrk="1" hangingPunct="1"/>
            <a:r>
              <a:rPr lang="en-US" sz="1600" smtClean="0"/>
              <a:t>Prime purpose of subordinate is do what leader says</a:t>
            </a:r>
          </a:p>
          <a:p>
            <a:pPr eaLnBrk="1" hangingPunct="1"/>
            <a:r>
              <a:rPr lang="en-US" sz="1600" smtClean="0"/>
              <a:t>Transformative</a:t>
            </a:r>
          </a:p>
          <a:p>
            <a:pPr lvl="1" eaLnBrk="1" hangingPunct="1"/>
            <a:r>
              <a:rPr lang="en-US" sz="1600" smtClean="0"/>
              <a:t>People follow one who inspires them</a:t>
            </a:r>
          </a:p>
          <a:p>
            <a:pPr lvl="1" eaLnBrk="1" hangingPunct="1"/>
            <a:r>
              <a:rPr lang="en-US" sz="1600" smtClean="0"/>
              <a:t>People with vision and passion can achieve great things</a:t>
            </a:r>
          </a:p>
          <a:p>
            <a:pPr lvl="1" eaLnBrk="1" hangingPunct="1"/>
            <a:r>
              <a:rPr lang="en-US" sz="1600" smtClean="0"/>
              <a:t>Get things done by enthusiasm and energy</a:t>
            </a:r>
          </a:p>
          <a:p>
            <a:pPr eaLnBrk="1" hangingPunct="1"/>
            <a:r>
              <a:rPr lang="en-US" sz="1600" smtClean="0"/>
              <a:t>Servant</a:t>
            </a:r>
          </a:p>
          <a:p>
            <a:pPr lvl="1" eaLnBrk="1" hangingPunct="1"/>
            <a:r>
              <a:rPr lang="en-US" sz="1600" smtClean="0"/>
              <a:t>Leader has responsibilities for followers and society</a:t>
            </a:r>
          </a:p>
          <a:p>
            <a:pPr lvl="1" eaLnBrk="1" hangingPunct="1"/>
            <a:r>
              <a:rPr lang="en-US" sz="1600" smtClean="0"/>
              <a:t>People who want to help others do this best by leading them</a:t>
            </a:r>
          </a:p>
          <a:p>
            <a:pPr lvl="1" eaLnBrk="1" hangingPunct="1"/>
            <a:r>
              <a:rPr lang="en-US" sz="1600" smtClean="0"/>
              <a:t>Leader serves others, rather than others serving leader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t>More on time management</a:t>
            </a:r>
          </a:p>
        </p:txBody>
      </p:sp>
      <p:sp>
        <p:nvSpPr>
          <p:cNvPr id="45059" name="Content Placeholder 2"/>
          <p:cNvSpPr>
            <a:spLocks noGrp="1"/>
          </p:cNvSpPr>
          <p:nvPr>
            <p:ph idx="1"/>
          </p:nvPr>
        </p:nvSpPr>
        <p:spPr/>
        <p:txBody>
          <a:bodyPr/>
          <a:lstStyle/>
          <a:p>
            <a:pPr eaLnBrk="1" hangingPunct="1"/>
            <a:r>
              <a:rPr lang="en-US" smtClean="0"/>
              <a:t>Decision-making</a:t>
            </a:r>
          </a:p>
          <a:p>
            <a:pPr lvl="1" eaLnBrk="1" hangingPunct="1"/>
            <a:r>
              <a:rPr lang="en-US" smtClean="0"/>
              <a:t>Distinguish issues from causes.</a:t>
            </a:r>
          </a:p>
          <a:p>
            <a:pPr lvl="1" eaLnBrk="1" hangingPunct="1"/>
            <a:r>
              <a:rPr lang="en-US" smtClean="0"/>
              <a:t>Focus on underlying issues, not complaints.</a:t>
            </a:r>
          </a:p>
          <a:p>
            <a:pPr lvl="1" eaLnBrk="1" hangingPunct="1"/>
            <a:r>
              <a:rPr lang="en-US" smtClean="0"/>
              <a:t>Build on what works now (not just in the past).</a:t>
            </a:r>
          </a:p>
          <a:p>
            <a:pPr lvl="1" eaLnBrk="1" hangingPunct="1"/>
            <a:r>
              <a:rPr lang="en-US" smtClean="0"/>
              <a:t>Indecision is in fact a decision, one that wastes time.</a:t>
            </a:r>
          </a:p>
          <a:p>
            <a:pPr lvl="1" eaLnBrk="1" hangingPunct="1"/>
            <a:r>
              <a:rPr lang="en-US" smtClean="0"/>
              <a:t>Decisions should be made at the front lines, not in executive office, wherever possible.</a:t>
            </a:r>
          </a:p>
          <a:p>
            <a:pPr lvl="1" eaLnBrk="1" hangingPunct="1"/>
            <a:r>
              <a:rPr lang="en-US" smtClean="0"/>
              <a:t>Decisions should be made by those who have the most information in the issue and the most stake in success.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914400" y="304800"/>
            <a:ext cx="8229600" cy="1143000"/>
          </a:xfrm>
        </p:spPr>
        <p:txBody>
          <a:bodyPr/>
          <a:lstStyle/>
          <a:p>
            <a:pPr eaLnBrk="1" hangingPunct="1"/>
            <a:r>
              <a:rPr lang="en-US" smtClean="0"/>
              <a:t>Emotional Intelligence</a:t>
            </a:r>
          </a:p>
        </p:txBody>
      </p:sp>
      <p:sp>
        <p:nvSpPr>
          <p:cNvPr id="46083" name="Rectangle 3"/>
          <p:cNvSpPr>
            <a:spLocks noGrp="1" noChangeArrowheads="1"/>
          </p:cNvSpPr>
          <p:nvPr>
            <p:ph idx="1"/>
          </p:nvPr>
        </p:nvSpPr>
        <p:spPr>
          <a:xfrm>
            <a:off x="457200" y="1600200"/>
            <a:ext cx="8229600" cy="5029200"/>
          </a:xfrm>
        </p:spPr>
        <p:txBody>
          <a:bodyPr/>
          <a:lstStyle/>
          <a:p>
            <a:pPr eaLnBrk="1" hangingPunct="1">
              <a:lnSpc>
                <a:spcPct val="90000"/>
              </a:lnSpc>
            </a:pPr>
            <a:r>
              <a:rPr lang="en-US" sz="2800" smtClean="0"/>
              <a:t>Identifying emotions: the ability to perceive and recognize emotions in oneself and others (this varies widely among people)</a:t>
            </a:r>
          </a:p>
          <a:p>
            <a:pPr eaLnBrk="1" hangingPunct="1">
              <a:lnSpc>
                <a:spcPct val="90000"/>
              </a:lnSpc>
            </a:pPr>
            <a:r>
              <a:rPr lang="en-US" sz="2800" smtClean="0"/>
              <a:t>Using emotions:  the ability to generate and feel emotions in communication</a:t>
            </a:r>
          </a:p>
          <a:p>
            <a:pPr eaLnBrk="1" hangingPunct="1">
              <a:lnSpc>
                <a:spcPct val="90000"/>
              </a:lnSpc>
            </a:pPr>
            <a:r>
              <a:rPr lang="en-US" sz="2800" smtClean="0"/>
              <a:t>Understanding emotions:  the ability to understand emotional information, how they arise and combine</a:t>
            </a:r>
          </a:p>
          <a:p>
            <a:pPr eaLnBrk="1" hangingPunct="1">
              <a:lnSpc>
                <a:spcPct val="90000"/>
              </a:lnSpc>
            </a:pPr>
            <a:r>
              <a:rPr lang="en-US" sz="2800" smtClean="0"/>
              <a:t>Managing emotions: the ability to regulate expressions of emotions in oneself and others so as to promote interpersonal understanding and growth.</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14400" y="304800"/>
            <a:ext cx="8229600" cy="1143000"/>
          </a:xfrm>
        </p:spPr>
        <p:txBody>
          <a:bodyPr/>
          <a:lstStyle/>
          <a:p>
            <a:pPr eaLnBrk="1" hangingPunct="1"/>
            <a:r>
              <a:rPr lang="en-US" sz="4000" smtClean="0"/>
              <a:t>Personal Emotional Competencies</a:t>
            </a:r>
          </a:p>
        </p:txBody>
      </p:sp>
      <p:sp>
        <p:nvSpPr>
          <p:cNvPr id="47107" name="Rectangle 3"/>
          <p:cNvSpPr>
            <a:spLocks noGrp="1" noChangeArrowheads="1"/>
          </p:cNvSpPr>
          <p:nvPr>
            <p:ph idx="1"/>
          </p:nvPr>
        </p:nvSpPr>
        <p:spPr>
          <a:xfrm>
            <a:off x="457200" y="1447800"/>
            <a:ext cx="8229600" cy="5715000"/>
          </a:xfrm>
        </p:spPr>
        <p:txBody>
          <a:bodyPr/>
          <a:lstStyle/>
          <a:p>
            <a:pPr eaLnBrk="1" hangingPunct="1">
              <a:lnSpc>
                <a:spcPct val="90000"/>
              </a:lnSpc>
            </a:pPr>
            <a:r>
              <a:rPr lang="en-US" sz="2400" smtClean="0"/>
              <a:t>Self-awareness of one’s own inner states</a:t>
            </a:r>
          </a:p>
          <a:p>
            <a:pPr eaLnBrk="1" hangingPunct="1">
              <a:lnSpc>
                <a:spcPct val="90000"/>
              </a:lnSpc>
            </a:pPr>
            <a:r>
              <a:rPr lang="en-US" sz="2400" smtClean="0"/>
              <a:t>Recognition of how one’s emotions influence attitudes and communications</a:t>
            </a:r>
          </a:p>
          <a:p>
            <a:pPr eaLnBrk="1" hangingPunct="1">
              <a:lnSpc>
                <a:spcPct val="90000"/>
              </a:lnSpc>
            </a:pPr>
            <a:r>
              <a:rPr lang="en-US" sz="2400" smtClean="0"/>
              <a:t>Self-confidence in one’s own worth and capabilities</a:t>
            </a:r>
          </a:p>
          <a:p>
            <a:pPr eaLnBrk="1" hangingPunct="1">
              <a:lnSpc>
                <a:spcPct val="90000"/>
              </a:lnSpc>
            </a:pPr>
            <a:r>
              <a:rPr lang="en-US" sz="2400" smtClean="0"/>
              <a:t>Self-management and control of one’s own feelings, impulses, resources</a:t>
            </a:r>
          </a:p>
          <a:p>
            <a:pPr eaLnBrk="1" hangingPunct="1">
              <a:lnSpc>
                <a:spcPct val="90000"/>
              </a:lnSpc>
            </a:pPr>
            <a:r>
              <a:rPr lang="en-US" sz="2400" smtClean="0"/>
              <a:t>Trustworthiness in maintaining personal honesty and integrity</a:t>
            </a:r>
          </a:p>
          <a:p>
            <a:pPr eaLnBrk="1" hangingPunct="1">
              <a:lnSpc>
                <a:spcPct val="90000"/>
              </a:lnSpc>
            </a:pPr>
            <a:r>
              <a:rPr lang="en-US" sz="2400" smtClean="0"/>
              <a:t>Conscientiousness, taking responsibility for personal performance</a:t>
            </a:r>
          </a:p>
          <a:p>
            <a:pPr eaLnBrk="1" hangingPunct="1">
              <a:lnSpc>
                <a:spcPct val="90000"/>
              </a:lnSpc>
            </a:pPr>
            <a:r>
              <a:rPr lang="en-US" sz="2400" smtClean="0"/>
              <a:t>Adaptability, flexibility in handling change</a:t>
            </a:r>
          </a:p>
          <a:p>
            <a:pPr eaLnBrk="1" hangingPunct="1">
              <a:lnSpc>
                <a:spcPct val="90000"/>
              </a:lnSpc>
            </a:pPr>
            <a:r>
              <a:rPr lang="en-US" sz="2400" smtClean="0"/>
              <a:t>Initiative, readiness to act on opportunities</a:t>
            </a:r>
          </a:p>
          <a:p>
            <a:pPr eaLnBrk="1" hangingPunct="1">
              <a:lnSpc>
                <a:spcPct val="90000"/>
              </a:lnSpc>
            </a:pPr>
            <a:r>
              <a:rPr lang="en-US" sz="2400" smtClean="0"/>
              <a:t>Achievement-orientation, internal readiness to improve or meet higher standards of excellence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381000"/>
            <a:ext cx="8229600" cy="1143000"/>
          </a:xfrm>
        </p:spPr>
        <p:txBody>
          <a:bodyPr/>
          <a:lstStyle/>
          <a:p>
            <a:pPr eaLnBrk="1" hangingPunct="1"/>
            <a:r>
              <a:rPr lang="en-US" smtClean="0"/>
              <a:t>Social-emotional competencies</a:t>
            </a:r>
          </a:p>
        </p:txBody>
      </p:sp>
      <p:sp>
        <p:nvSpPr>
          <p:cNvPr id="48131" name="Rectangle 3"/>
          <p:cNvSpPr>
            <a:spLocks noGrp="1" noChangeArrowheads="1"/>
          </p:cNvSpPr>
          <p:nvPr>
            <p:ph idx="1"/>
          </p:nvPr>
        </p:nvSpPr>
        <p:spPr>
          <a:xfrm>
            <a:off x="457200" y="1600200"/>
            <a:ext cx="8229600" cy="4953000"/>
          </a:xfrm>
        </p:spPr>
        <p:txBody>
          <a:bodyPr/>
          <a:lstStyle/>
          <a:p>
            <a:pPr eaLnBrk="1" hangingPunct="1">
              <a:lnSpc>
                <a:spcPct val="90000"/>
              </a:lnSpc>
            </a:pPr>
            <a:r>
              <a:rPr lang="en-US" sz="2400" smtClean="0"/>
              <a:t>Social awareness of others’ feelings, needs, concerns</a:t>
            </a:r>
          </a:p>
          <a:p>
            <a:pPr eaLnBrk="1" hangingPunct="1">
              <a:lnSpc>
                <a:spcPct val="90000"/>
              </a:lnSpc>
            </a:pPr>
            <a:r>
              <a:rPr lang="en-US" sz="2400" smtClean="0"/>
              <a:t>Body language:  reading voice, movement, gestures, eye contact, volume, posture, silence, timing</a:t>
            </a:r>
          </a:p>
          <a:p>
            <a:pPr eaLnBrk="1" hangingPunct="1">
              <a:lnSpc>
                <a:spcPct val="90000"/>
              </a:lnSpc>
            </a:pPr>
            <a:r>
              <a:rPr lang="en-US" sz="2400" smtClean="0"/>
              <a:t>Empathy: sensing others’ feelings, perspectives, taking active interest in their concerns, active listening</a:t>
            </a:r>
          </a:p>
          <a:p>
            <a:pPr eaLnBrk="1" hangingPunct="1">
              <a:lnSpc>
                <a:spcPct val="90000"/>
              </a:lnSpc>
            </a:pPr>
            <a:r>
              <a:rPr lang="en-US" sz="2400" smtClean="0"/>
              <a:t>Organizational awareness: reading a group’s emotional currents and power relationships</a:t>
            </a:r>
          </a:p>
          <a:p>
            <a:pPr eaLnBrk="1" hangingPunct="1">
              <a:lnSpc>
                <a:spcPct val="90000"/>
              </a:lnSpc>
            </a:pPr>
            <a:r>
              <a:rPr lang="en-US" sz="2400" smtClean="0"/>
              <a:t>Service orientation: anticipating, recognizing, acting on consumers’ needs and interests</a:t>
            </a:r>
          </a:p>
          <a:p>
            <a:pPr eaLnBrk="1" hangingPunct="1">
              <a:lnSpc>
                <a:spcPct val="90000"/>
              </a:lnSpc>
            </a:pPr>
            <a:r>
              <a:rPr lang="en-US" sz="2400" smtClean="0"/>
              <a:t>Social skills in inducing desirable responses in others</a:t>
            </a:r>
          </a:p>
          <a:p>
            <a:pPr eaLnBrk="1" hangingPunct="1">
              <a:lnSpc>
                <a:spcPct val="90000"/>
              </a:lnSpc>
            </a:pPr>
            <a:r>
              <a:rPr lang="en-US" sz="2400" smtClean="0"/>
              <a:t>Developing others: sensing others developmental needs and bolstering their competencies and confidence</a:t>
            </a:r>
          </a:p>
          <a:p>
            <a:pPr eaLnBrk="1" hangingPunct="1">
              <a:lnSpc>
                <a:spcPct val="90000"/>
              </a:lnSpc>
            </a:pPr>
            <a:endParaRPr lang="en-US" sz="24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914400" y="685800"/>
            <a:ext cx="8229600" cy="1143000"/>
          </a:xfrm>
        </p:spPr>
        <p:txBody>
          <a:bodyPr/>
          <a:lstStyle/>
          <a:p>
            <a:pPr eaLnBrk="1" hangingPunct="1"/>
            <a:r>
              <a:rPr lang="en-US" sz="4000" smtClean="0"/>
              <a:t>More social-emotional competencies</a:t>
            </a:r>
          </a:p>
        </p:txBody>
      </p:sp>
      <p:sp>
        <p:nvSpPr>
          <p:cNvPr id="49155" name="Rectangle 3"/>
          <p:cNvSpPr>
            <a:spLocks noGrp="1" noChangeArrowheads="1"/>
          </p:cNvSpPr>
          <p:nvPr>
            <p:ph idx="1"/>
          </p:nvPr>
        </p:nvSpPr>
        <p:spPr/>
        <p:txBody>
          <a:bodyPr/>
          <a:lstStyle/>
          <a:p>
            <a:pPr eaLnBrk="1" hangingPunct="1">
              <a:lnSpc>
                <a:spcPct val="90000"/>
              </a:lnSpc>
            </a:pPr>
            <a:r>
              <a:rPr lang="en-US" sz="2400" smtClean="0"/>
              <a:t>Leadership: inspiring and guiding others, using effective tactics for persuasion</a:t>
            </a:r>
          </a:p>
          <a:p>
            <a:pPr eaLnBrk="1" hangingPunct="1">
              <a:lnSpc>
                <a:spcPct val="90000"/>
              </a:lnSpc>
            </a:pPr>
            <a:r>
              <a:rPr lang="en-US" sz="2400" smtClean="0"/>
              <a:t>Communication: listening actively and openly; sending clear and convincing messages</a:t>
            </a:r>
          </a:p>
          <a:p>
            <a:pPr eaLnBrk="1" hangingPunct="1">
              <a:lnSpc>
                <a:spcPct val="90000"/>
              </a:lnSpc>
            </a:pPr>
            <a:r>
              <a:rPr lang="en-US" sz="2400" smtClean="0"/>
              <a:t>Change catalyst:  initiating and managing change in relationships</a:t>
            </a:r>
          </a:p>
          <a:p>
            <a:pPr eaLnBrk="1" hangingPunct="1">
              <a:lnSpc>
                <a:spcPct val="90000"/>
              </a:lnSpc>
            </a:pPr>
            <a:r>
              <a:rPr lang="en-US" sz="2400" smtClean="0"/>
              <a:t>Conflict management:  negotiating and resolving disagreements, finding mutual solutions</a:t>
            </a:r>
          </a:p>
          <a:p>
            <a:pPr eaLnBrk="1" hangingPunct="1">
              <a:lnSpc>
                <a:spcPct val="90000"/>
              </a:lnSpc>
            </a:pPr>
            <a:r>
              <a:rPr lang="en-US" sz="2400" smtClean="0"/>
              <a:t>Teamwork and collaboration:  working well with others toward shared goals; creating group synergy in pursuing collective goals; showing appreciation to others for accomplishments.</a:t>
            </a:r>
          </a:p>
          <a:p>
            <a:pPr eaLnBrk="1" hangingPunct="1">
              <a:lnSpc>
                <a:spcPct val="90000"/>
              </a:lnSpc>
            </a:pPr>
            <a:endParaRPr lang="en-US" sz="24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Exercise</a:t>
            </a:r>
          </a:p>
        </p:txBody>
      </p:sp>
      <p:sp>
        <p:nvSpPr>
          <p:cNvPr id="50179" name="Content Placeholder 2"/>
          <p:cNvSpPr>
            <a:spLocks noGrp="1"/>
          </p:cNvSpPr>
          <p:nvPr>
            <p:ph idx="1"/>
          </p:nvPr>
        </p:nvSpPr>
        <p:spPr/>
        <p:txBody>
          <a:bodyPr/>
          <a:lstStyle/>
          <a:p>
            <a:r>
              <a:rPr lang="en-US" sz="2400" smtClean="0"/>
              <a:t>Review and rate your own performance in the skills of leadership, management, supervision.</a:t>
            </a:r>
          </a:p>
          <a:p>
            <a:r>
              <a:rPr lang="en-US" sz="2400" smtClean="0"/>
              <a:t>Identify your strengths and limitations.</a:t>
            </a:r>
          </a:p>
          <a:p>
            <a:r>
              <a:rPr lang="en-US" sz="2400" smtClean="0"/>
              <a:t>Select one skill in which you would like to grow.</a:t>
            </a:r>
          </a:p>
          <a:p>
            <a:r>
              <a:rPr lang="en-US" sz="2400" smtClean="0"/>
              <a:t>Specify how you want to perform in that area.  What would someone see if you were doing it well?</a:t>
            </a:r>
          </a:p>
          <a:p>
            <a:r>
              <a:rPr lang="en-US" sz="2400" smtClean="0"/>
              <a:t>Decide how you want to get feedback from others on your performance in that skill.  From whom?  In what form?</a:t>
            </a:r>
          </a:p>
          <a:p>
            <a:r>
              <a:rPr lang="en-US" sz="2400" smtClean="0"/>
              <a:t>Select some learning resources that will help you improve in that skill.</a:t>
            </a:r>
          </a:p>
          <a:p>
            <a:r>
              <a:rPr lang="en-US" sz="2400" smtClean="0"/>
              <a:t>Negotiate a plan for getting periodic feedback on your progress.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600" b="1" smtClean="0"/>
              <a:t>     Leadership differs from Management</a:t>
            </a:r>
            <a:endParaRPr lang="en-US" smtClean="0"/>
          </a:p>
        </p:txBody>
      </p:sp>
      <p:sp>
        <p:nvSpPr>
          <p:cNvPr id="9219" name="Rectangle 3"/>
          <p:cNvSpPr>
            <a:spLocks noGrp="1" noChangeArrowheads="1"/>
          </p:cNvSpPr>
          <p:nvPr>
            <p:ph idx="1"/>
          </p:nvPr>
        </p:nvSpPr>
        <p:spPr>
          <a:xfrm>
            <a:off x="914400" y="2468563"/>
            <a:ext cx="8229600" cy="4389437"/>
          </a:xfrm>
        </p:spPr>
        <p:txBody>
          <a:bodyPr/>
          <a:lstStyle/>
          <a:p>
            <a:pPr eaLnBrk="1" hangingPunct="1"/>
            <a:r>
              <a:rPr lang="en-US" smtClean="0"/>
              <a:t>Leaders create environments that influence others to clarify and achieve group goals, knowing that people support a world they help create.</a:t>
            </a:r>
          </a:p>
          <a:p>
            <a:pPr eaLnBrk="1" hangingPunct="1"/>
            <a:r>
              <a:rPr lang="en-US" smtClean="0"/>
              <a:t>Managers implement processes to achieve goals and monitor results, knowing that people support processes that help them succeed.</a:t>
            </a:r>
          </a:p>
          <a:p>
            <a:pPr eaLnBrk="1" hangingPunct="1"/>
            <a:r>
              <a:rPr lang="en-US" smtClean="0"/>
              <a:t>Both involve people-skills, process-skills, communication, and accountability.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90600" y="-304800"/>
            <a:ext cx="11887200" cy="1752600"/>
          </a:xfrm>
        </p:spPr>
        <p:txBody>
          <a:bodyPr/>
          <a:lstStyle/>
          <a:p>
            <a:pPr eaLnBrk="1" hangingPunct="1"/>
            <a:r>
              <a:rPr lang="en-US" smtClean="0"/>
              <a:t>     Leadership is NOT	</a:t>
            </a:r>
          </a:p>
        </p:txBody>
      </p:sp>
      <p:sp>
        <p:nvSpPr>
          <p:cNvPr id="5123" name="Rectangle 3"/>
          <p:cNvSpPr>
            <a:spLocks noGrp="1" noChangeArrowheads="1"/>
          </p:cNvSpPr>
          <p:nvPr>
            <p:ph idx="1"/>
          </p:nvPr>
        </p:nvSpPr>
        <p:spPr>
          <a:xfrm>
            <a:off x="1066800" y="1828800"/>
            <a:ext cx="7848600" cy="480060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sz="2800" dirty="0"/>
              <a:t>Having the answer to every problem</a:t>
            </a:r>
          </a:p>
          <a:p>
            <a:pPr marL="274320" indent="-274320" eaLnBrk="1" fontAlgn="auto" hangingPunct="1">
              <a:spcAft>
                <a:spcPts val="0"/>
              </a:spcAft>
              <a:buClr>
                <a:schemeClr val="accent3"/>
              </a:buClr>
              <a:buFont typeface="Wingdings 2"/>
              <a:buChar char=""/>
              <a:defRPr/>
            </a:pPr>
            <a:r>
              <a:rPr lang="en-US" sz="2800" dirty="0"/>
              <a:t>Ordering others to do things</a:t>
            </a:r>
          </a:p>
          <a:p>
            <a:pPr marL="274320" indent="-274320" eaLnBrk="1" fontAlgn="auto" hangingPunct="1">
              <a:spcAft>
                <a:spcPts val="0"/>
              </a:spcAft>
              <a:buClr>
                <a:schemeClr val="accent3"/>
              </a:buClr>
              <a:buFont typeface="Wingdings 2"/>
              <a:buChar char=""/>
              <a:defRPr/>
            </a:pPr>
            <a:r>
              <a:rPr lang="en-US" sz="2800" dirty="0"/>
              <a:t>Being the smartest or most efficient </a:t>
            </a:r>
            <a:r>
              <a:rPr lang="en-US" sz="2800" dirty="0" smtClean="0"/>
              <a:t>person in </a:t>
            </a:r>
            <a:r>
              <a:rPr lang="en-US" sz="2800" dirty="0"/>
              <a:t>the room</a:t>
            </a:r>
          </a:p>
          <a:p>
            <a:pPr marL="274320" indent="-274320" eaLnBrk="1" fontAlgn="auto" hangingPunct="1">
              <a:spcAft>
                <a:spcPts val="0"/>
              </a:spcAft>
              <a:buClr>
                <a:schemeClr val="accent3"/>
              </a:buClr>
              <a:buFont typeface="Wingdings 2"/>
              <a:buChar char=""/>
              <a:defRPr/>
            </a:pPr>
            <a:r>
              <a:rPr lang="en-US" sz="2800" dirty="0"/>
              <a:t>Blaming others for their limitations</a:t>
            </a:r>
          </a:p>
          <a:p>
            <a:pPr marL="274320" indent="-274320" eaLnBrk="1" fontAlgn="auto" hangingPunct="1">
              <a:spcAft>
                <a:spcPts val="0"/>
              </a:spcAft>
              <a:buClr>
                <a:schemeClr val="accent3"/>
              </a:buClr>
              <a:buFont typeface="Wingdings 2"/>
              <a:buChar char=""/>
              <a:defRPr/>
            </a:pPr>
            <a:r>
              <a:rPr lang="en-US" sz="2800" dirty="0"/>
              <a:t>Telling them how they should act, think, or feel</a:t>
            </a:r>
          </a:p>
          <a:p>
            <a:pPr marL="274320" indent="-274320" eaLnBrk="1" fontAlgn="auto" hangingPunct="1">
              <a:spcAft>
                <a:spcPts val="0"/>
              </a:spcAft>
              <a:buClr>
                <a:schemeClr val="accent3"/>
              </a:buClr>
              <a:buFont typeface="Wingdings 2"/>
              <a:buChar char=""/>
              <a:defRPr/>
            </a:pPr>
            <a:r>
              <a:rPr lang="en-US" sz="2800" dirty="0"/>
              <a:t>Doing the tasks others fail to do</a:t>
            </a:r>
          </a:p>
          <a:p>
            <a:pPr marL="274320" indent="-274320" eaLnBrk="1" fontAlgn="auto" hangingPunct="1">
              <a:spcAft>
                <a:spcPts val="0"/>
              </a:spcAft>
              <a:buClr>
                <a:schemeClr val="accent3"/>
              </a:buClr>
              <a:buFont typeface="Wingdings 2"/>
              <a:buChar char=""/>
              <a:defRPr/>
            </a:pPr>
            <a:r>
              <a:rPr lang="en-US" sz="2800" dirty="0"/>
              <a:t>Rescuing others from consequences of their actions (or inactions)</a:t>
            </a:r>
          </a:p>
          <a:p>
            <a:pPr marL="274320" indent="-274320" eaLnBrk="1" fontAlgn="auto" hangingPunct="1">
              <a:spcAft>
                <a:spcPts val="0"/>
              </a:spcAft>
              <a:buClr>
                <a:schemeClr val="accent3"/>
              </a:buClr>
              <a:buFont typeface="Wingdings 2"/>
              <a:buChar char=""/>
              <a:defRPr/>
            </a:pPr>
            <a:r>
              <a:rPr lang="en-US" sz="2800" dirty="0"/>
              <a:t>Clinging to familiar ways of doing work while expecting others to change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47800" y="-228600"/>
            <a:ext cx="9829800" cy="1676400"/>
          </a:xfrm>
        </p:spPr>
        <p:txBody>
          <a:bodyPr/>
          <a:lstStyle/>
          <a:p>
            <a:pPr eaLnBrk="1" hangingPunct="1"/>
            <a:r>
              <a:rPr lang="en-US" sz="4000" i="1" smtClean="0"/>
              <a:t>Leadership is</a:t>
            </a:r>
            <a:endParaRPr lang="en-US" smtClean="0"/>
          </a:p>
        </p:txBody>
      </p:sp>
      <p:sp>
        <p:nvSpPr>
          <p:cNvPr id="11267" name="Rectangle 3"/>
          <p:cNvSpPr>
            <a:spLocks noGrp="1" noChangeArrowheads="1"/>
          </p:cNvSpPr>
          <p:nvPr>
            <p:ph idx="1"/>
          </p:nvPr>
        </p:nvSpPr>
        <p:spPr>
          <a:xfrm>
            <a:off x="838200" y="1828800"/>
            <a:ext cx="8686800" cy="5867400"/>
          </a:xfrm>
        </p:spPr>
        <p:txBody>
          <a:bodyPr/>
          <a:lstStyle/>
          <a:p>
            <a:pPr eaLnBrk="1" hangingPunct="1"/>
            <a:r>
              <a:rPr lang="en-US" sz="2400" smtClean="0"/>
              <a:t>more about vision than precision</a:t>
            </a:r>
          </a:p>
          <a:p>
            <a:pPr eaLnBrk="1" hangingPunct="1"/>
            <a:r>
              <a:rPr lang="en-US" sz="2400" smtClean="0"/>
              <a:t>more about relationships than results</a:t>
            </a:r>
          </a:p>
          <a:p>
            <a:pPr eaLnBrk="1" hangingPunct="1"/>
            <a:r>
              <a:rPr lang="en-US" sz="2400" smtClean="0"/>
              <a:t>more about processes than structures</a:t>
            </a:r>
          </a:p>
          <a:p>
            <a:pPr eaLnBrk="1" hangingPunct="1"/>
            <a:r>
              <a:rPr lang="en-US" sz="2400" smtClean="0"/>
              <a:t>more about taking risks than security</a:t>
            </a:r>
          </a:p>
          <a:p>
            <a:pPr eaLnBrk="1" hangingPunct="1"/>
            <a:r>
              <a:rPr lang="en-US" sz="2400" smtClean="0"/>
              <a:t>more about cooperating than winning</a:t>
            </a:r>
          </a:p>
          <a:p>
            <a:pPr eaLnBrk="1" hangingPunct="1"/>
            <a:r>
              <a:rPr lang="en-US" sz="2400" smtClean="0"/>
              <a:t>more about effectiveness than efficiency</a:t>
            </a:r>
          </a:p>
          <a:p>
            <a:pPr eaLnBrk="1" hangingPunct="1"/>
            <a:r>
              <a:rPr lang="en-US" sz="2400" smtClean="0"/>
              <a:t>more about setting examples than getting quick results</a:t>
            </a:r>
          </a:p>
          <a:p>
            <a:pPr eaLnBrk="1" hangingPunct="1"/>
            <a:r>
              <a:rPr lang="en-US" sz="2400" smtClean="0"/>
              <a:t>more about long-term learning than short-term conclusions</a:t>
            </a:r>
          </a:p>
          <a:p>
            <a:pPr eaLnBrk="1" hangingPunct="1"/>
            <a:r>
              <a:rPr lang="en-US" sz="2400" smtClean="0"/>
              <a:t>more about asking the right questions than giving the right answers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2819400" y="762000"/>
            <a:ext cx="9220200" cy="1143000"/>
          </a:xfrm>
          <a:noFill/>
        </p:spPr>
        <p:txBody>
          <a:bodyPr tIns="0" rIns="18288">
            <a:normAutofit/>
            <a:scene3d>
              <a:camera prst="orthographicFront"/>
              <a:lightRig rig="freezing" dir="t">
                <a:rot lat="0" lon="0" rev="5640000"/>
              </a:lightRig>
            </a:scene3d>
            <a:sp3d prstMaterial="flat">
              <a:bevelT w="38100" h="38100"/>
              <a:contourClr>
                <a:schemeClr val="tx2"/>
              </a:contourClr>
            </a:sp3d>
          </a:bodyPr>
          <a:lstStyle/>
          <a:p>
            <a:pPr algn="r" eaLnBrk="1" fontAlgn="auto" hangingPunct="1">
              <a:spcAft>
                <a:spcPts val="0"/>
              </a:spcAft>
              <a:defRPr/>
            </a:pPr>
            <a:r>
              <a:rPr lang="en-US" sz="5600" b="1" dirty="0" smtClean="0">
                <a:solidFill>
                  <a:schemeClr val="accent3">
                    <a:tint val="90000"/>
                    <a:satMod val="120000"/>
                  </a:schemeClr>
                </a:solidFill>
                <a:effectLst>
                  <a:outerShdw blurRad="38100" dist="25400" dir="5400000" algn="tl" rotWithShape="0">
                    <a:srgbClr val="000000">
                      <a:alpha val="43000"/>
                    </a:srgbClr>
                  </a:outerShdw>
                </a:effectLst>
              </a:rPr>
              <a:t>A Definition</a:t>
            </a:r>
            <a:endParaRPr lang="en-US" sz="5600" b="1" dirty="0">
              <a:solidFill>
                <a:schemeClr val="accent3">
                  <a:tint val="90000"/>
                  <a:satMod val="120000"/>
                </a:schemeClr>
              </a:solidFill>
              <a:effectLst>
                <a:outerShdw blurRad="38100" dist="25400" dir="5400000" algn="tl" rotWithShape="0">
                  <a:srgbClr val="000000">
                    <a:alpha val="43000"/>
                  </a:srgbClr>
                </a:outerShdw>
              </a:effectLst>
            </a:endParaRPr>
          </a:p>
        </p:txBody>
      </p:sp>
      <p:sp>
        <p:nvSpPr>
          <p:cNvPr id="12291" name="Rectangle 3"/>
          <p:cNvSpPr>
            <a:spLocks noGrp="1" noChangeArrowheads="1"/>
          </p:cNvSpPr>
          <p:nvPr>
            <p:ph type="subTitle" idx="4294967295"/>
          </p:nvPr>
        </p:nvSpPr>
        <p:spPr>
          <a:xfrm>
            <a:off x="1524000" y="2209800"/>
            <a:ext cx="6400800" cy="1752600"/>
          </a:xfrm>
        </p:spPr>
        <p:txBody>
          <a:bodyPr lIns="0" rIns="18288"/>
          <a:lstStyle/>
          <a:p>
            <a:pPr marL="0" indent="0" eaLnBrk="1" hangingPunct="1">
              <a:buFont typeface="Wingdings 2" pitchFamily="18" charset="2"/>
              <a:buNone/>
            </a:pPr>
            <a:r>
              <a:rPr lang="en-US" sz="4000" smtClean="0"/>
              <a:t>Leadership:</a:t>
            </a:r>
          </a:p>
          <a:p>
            <a:pPr marL="0" indent="0" eaLnBrk="1" hangingPunct="1">
              <a:buFont typeface="Wingdings 2" pitchFamily="18" charset="2"/>
              <a:buNone/>
            </a:pPr>
            <a:r>
              <a:rPr lang="en-US" sz="4000" smtClean="0"/>
              <a:t>Intentional actions to facilitate the process of people working together to identify and achieve shared, long-term goals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Skills of effective leadership</a:t>
            </a:r>
          </a:p>
        </p:txBody>
      </p:sp>
      <p:sp>
        <p:nvSpPr>
          <p:cNvPr id="13315" name="Rectangle 3"/>
          <p:cNvSpPr>
            <a:spLocks noGrp="1" noChangeArrowheads="1"/>
          </p:cNvSpPr>
          <p:nvPr>
            <p:ph idx="1"/>
          </p:nvPr>
        </p:nvSpPr>
        <p:spPr>
          <a:xfrm>
            <a:off x="914400" y="2332038"/>
            <a:ext cx="8229600" cy="4525962"/>
          </a:xfrm>
        </p:spPr>
        <p:txBody>
          <a:bodyPr/>
          <a:lstStyle/>
          <a:p>
            <a:pPr eaLnBrk="1" hangingPunct="1"/>
            <a:r>
              <a:rPr lang="en-US" smtClean="0"/>
              <a:t>Bring participants together in a safe environment to 	form a cohesive, inclusive group or team.</a:t>
            </a:r>
          </a:p>
          <a:p>
            <a:pPr eaLnBrk="1" hangingPunct="1"/>
            <a:r>
              <a:rPr lang="en-US" smtClean="0"/>
              <a:t>Identify the group’s true, long-term interests together:</a:t>
            </a:r>
          </a:p>
          <a:p>
            <a:pPr lvl="1" eaLnBrk="1" hangingPunct="1"/>
            <a:r>
              <a:rPr lang="en-US" b="1" smtClean="0"/>
              <a:t>a.  Examine current realities of market and          	   organization</a:t>
            </a:r>
          </a:p>
          <a:p>
            <a:pPr lvl="1" eaLnBrk="1" hangingPunct="1"/>
            <a:r>
              <a:rPr lang="en-US" b="1" smtClean="0"/>
              <a:t>b.  Identify opportunities, challenges,        		   problems</a:t>
            </a:r>
          </a:p>
          <a:p>
            <a:pPr lvl="1" eaLnBrk="1" hangingPunct="1"/>
            <a:r>
              <a:rPr lang="en-US" b="1" smtClean="0"/>
              <a:t>c.  Draw upon mission to articulate a 		   	   vision that all can share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804</TotalTime>
  <Words>3359</Words>
  <Application>Microsoft Office PowerPoint</Application>
  <PresentationFormat>On-screen Show (4:3)</PresentationFormat>
  <Paragraphs>356</Paragraphs>
  <Slides>45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Constantia</vt:lpstr>
      <vt:lpstr>Wingdings 2</vt:lpstr>
      <vt:lpstr>Flow</vt:lpstr>
      <vt:lpstr>Leadership and Management of Nonprofit Organizations: Part I</vt:lpstr>
      <vt:lpstr>Basic Definitions</vt:lpstr>
      <vt:lpstr>Components of Leadership</vt:lpstr>
      <vt:lpstr>Leadership Styles</vt:lpstr>
      <vt:lpstr>     Leadership differs from Management</vt:lpstr>
      <vt:lpstr>     Leadership is NOT </vt:lpstr>
      <vt:lpstr>Leadership is</vt:lpstr>
      <vt:lpstr>A Definition</vt:lpstr>
      <vt:lpstr>Skills of effective leadership</vt:lpstr>
      <vt:lpstr>        Help the group formulate work plans   for achieving that vision together</vt:lpstr>
      <vt:lpstr> Make success a team effort</vt:lpstr>
      <vt:lpstr>       Reinforce Changes</vt:lpstr>
      <vt:lpstr>Effective leaders practice emotional intelligence (as well as rationality)</vt:lpstr>
      <vt:lpstr> Leaders go beyond familiar habits </vt:lpstr>
      <vt:lpstr>          Leaders nurture groups that learn</vt:lpstr>
      <vt:lpstr>Key Components of Management</vt:lpstr>
      <vt:lpstr>  Core Skills of Management</vt:lpstr>
      <vt:lpstr>(Re)Designing the Organization</vt:lpstr>
      <vt:lpstr> Base Everything on the Mission       and Goals of the Organization</vt:lpstr>
      <vt:lpstr>   Managing Staff Performance</vt:lpstr>
      <vt:lpstr>Delegation</vt:lpstr>
      <vt:lpstr>Steps of delegation</vt:lpstr>
      <vt:lpstr>Components of Supervision</vt:lpstr>
      <vt:lpstr>Core Skills of Supervision</vt:lpstr>
      <vt:lpstr>                                                                               Project Planning and Supervision</vt:lpstr>
      <vt:lpstr>Project Planning II</vt:lpstr>
      <vt:lpstr>Getting Started:                Defining a New Job Role</vt:lpstr>
      <vt:lpstr>   Make use of Volunteers</vt:lpstr>
      <vt:lpstr>Performance Management seeks to ensure that each person</vt:lpstr>
      <vt:lpstr>          Problem Solving   </vt:lpstr>
      <vt:lpstr>Further steps in problem-solving</vt:lpstr>
      <vt:lpstr>Communications</vt:lpstr>
      <vt:lpstr>Managing and reducing risks</vt:lpstr>
      <vt:lpstr>Managing Yourself I</vt:lpstr>
      <vt:lpstr>Managing Yourself II</vt:lpstr>
      <vt:lpstr>There is never enough time!       Signs of poor time management        </vt:lpstr>
      <vt:lpstr>Principles of time management</vt:lpstr>
      <vt:lpstr>More on time management</vt:lpstr>
      <vt:lpstr>More on time management</vt:lpstr>
      <vt:lpstr>More on time management</vt:lpstr>
      <vt:lpstr>Emotional Intelligence</vt:lpstr>
      <vt:lpstr>Personal Emotional Competencies</vt:lpstr>
      <vt:lpstr>Social-emotional competencies</vt:lpstr>
      <vt:lpstr>More social-emotional competencies</vt:lpstr>
      <vt:lpstr>Exercise</vt:lpstr>
    </vt:vector>
  </TitlesOfParts>
  <Company>UGA SSW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Management   and Supervision</dc:title>
  <dc:creator>THolland418</dc:creator>
  <cp:lastModifiedBy>Amanda</cp:lastModifiedBy>
  <cp:revision>71</cp:revision>
  <dcterms:created xsi:type="dcterms:W3CDTF">2009-06-24T15:37:31Z</dcterms:created>
  <dcterms:modified xsi:type="dcterms:W3CDTF">2011-06-16T21:24:47Z</dcterms:modified>
</cp:coreProperties>
</file>