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8" r:id="rId4"/>
    <p:sldId id="269" r:id="rId5"/>
    <p:sldId id="258" r:id="rId6"/>
    <p:sldId id="259" r:id="rId7"/>
    <p:sldId id="260" r:id="rId8"/>
    <p:sldId id="271" r:id="rId9"/>
    <p:sldId id="272" r:id="rId10"/>
    <p:sldId id="273" r:id="rId11"/>
    <p:sldId id="261" r:id="rId12"/>
    <p:sldId id="263" r:id="rId13"/>
    <p:sldId id="262" r:id="rId14"/>
    <p:sldId id="275" r:id="rId15"/>
    <p:sldId id="276" r:id="rId16"/>
    <p:sldId id="277" r:id="rId17"/>
    <p:sldId id="266" r:id="rId18"/>
    <p:sldId id="267" r:id="rId19"/>
    <p:sldId id="264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78" autoAdjust="0"/>
    <p:restoredTop sz="86243" autoAdjust="0"/>
  </p:normalViewPr>
  <p:slideViewPr>
    <p:cSldViewPr>
      <p:cViewPr varScale="1">
        <p:scale>
          <a:sx n="87" d="100"/>
          <a:sy n="87" d="100"/>
        </p:scale>
        <p:origin x="-4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B910E-03A8-4A51-BC5E-66B3B8E617C0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8E234-7A05-405C-928E-26A30C4E8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8E234-7A05-405C-928E-26A30C4E842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8E234-7A05-405C-928E-26A30C4E842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8E234-7A05-405C-928E-26A30C4E842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8E234-7A05-405C-928E-26A30C4E842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8EB683-CDEE-4D66-B7EF-DC36A4310B69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8E234-7A05-405C-928E-26A30C4E842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8E234-7A05-405C-928E-26A30C4E842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06F8-D385-46CF-8E86-AA756DBD080D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49E6-7CE1-4E9F-B37B-1019243DA5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06F8-D385-46CF-8E86-AA756DBD080D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49E6-7CE1-4E9F-B37B-1019243DA5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06F8-D385-46CF-8E86-AA756DBD080D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49E6-7CE1-4E9F-B37B-1019243DA5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06F8-D385-46CF-8E86-AA756DBD080D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49E6-7CE1-4E9F-B37B-1019243DA5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06F8-D385-46CF-8E86-AA756DBD080D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49E6-7CE1-4E9F-B37B-1019243DA5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06F8-D385-46CF-8E86-AA756DBD080D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49E6-7CE1-4E9F-B37B-1019243DA5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06F8-D385-46CF-8E86-AA756DBD080D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49E6-7CE1-4E9F-B37B-1019243DA5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06F8-D385-46CF-8E86-AA756DBD080D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49E6-7CE1-4E9F-B37B-1019243DA5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06F8-D385-46CF-8E86-AA756DBD080D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49E6-7CE1-4E9F-B37B-1019243DA5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06F8-D385-46CF-8E86-AA756DBD080D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49E6-7CE1-4E9F-B37B-1019243DA5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06F8-D385-46CF-8E86-AA756DBD080D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49E6-7CE1-4E9F-B37B-1019243DA5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206F8-D385-46CF-8E86-AA756DBD080D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D49E6-7CE1-4E9F-B37B-1019243DA5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sgrantproject.weebly.com/" TargetMode="External"/><Relationship Id="rId2" Type="http://schemas.openxmlformats.org/officeDocument/2006/relationships/hyperlink" Target="http://www.boardsource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ardsource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csgrantproject.weebly.com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Effective Board Chairperson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smtClean="0"/>
              <a:t>Tom </a:t>
            </a:r>
            <a:r>
              <a:rPr lang="en-US" sz="2400" dirty="0" smtClean="0"/>
              <a:t>Holland, Ph.D., Professor</a:t>
            </a:r>
          </a:p>
          <a:p>
            <a:r>
              <a:rPr lang="en-US" sz="2400" dirty="0" smtClean="0"/>
              <a:t>UGA Institute for Nonprofit Organizations</a:t>
            </a:r>
          </a:p>
          <a:p>
            <a:r>
              <a:rPr lang="en-US" sz="2400" dirty="0" smtClean="0"/>
              <a:t>and</a:t>
            </a:r>
          </a:p>
          <a:p>
            <a:r>
              <a:rPr lang="en-US" sz="2400" dirty="0" smtClean="0"/>
              <a:t>Julie Meehan, MSW, Director</a:t>
            </a:r>
          </a:p>
          <a:p>
            <a:r>
              <a:rPr lang="en-US" sz="2400" dirty="0" smtClean="0"/>
              <a:t>Community Connection of Northeast Georgia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Managing Meetings III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Manage the time carefully, keep the process moving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Make sure that extraverts don’t crowd out the introverts by calling on silent ones and reminding those who have spoken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Ask participants to help you keep track of time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If time gets out of hand, ask participants for input on resolution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Do periodic checks on satisfaction, suggestions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Check your conclusions with group on conclusions and delegated tasks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Leave 10-15 minutes at end for open evaluation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Try to end on time and on positive note 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Chair makes sure members are in regular contact, moving ahead on charges</a:t>
            </a:r>
          </a:p>
          <a:p>
            <a:r>
              <a:rPr lang="en-US" dirty="0" smtClean="0"/>
              <a:t>Incorporate some social time to nurture interpersonal relationships</a:t>
            </a:r>
          </a:p>
          <a:p>
            <a:r>
              <a:rPr lang="en-US" dirty="0" smtClean="0"/>
              <a:t>Assign mentors to newcomers</a:t>
            </a:r>
          </a:p>
          <a:p>
            <a:r>
              <a:rPr lang="en-US" dirty="0" smtClean="0"/>
              <a:t>Use electronic media to sustain regular communications</a:t>
            </a:r>
          </a:p>
          <a:p>
            <a:r>
              <a:rPr lang="en-US" dirty="0" smtClean="0"/>
              <a:t>Ask for feedback on how to make board work more productive and satisfying</a:t>
            </a:r>
          </a:p>
          <a:p>
            <a:r>
              <a:rPr lang="en-US" dirty="0" smtClean="0"/>
              <a:t>Practice active listening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417638"/>
          </a:xfrm>
        </p:spPr>
        <p:txBody>
          <a:bodyPr/>
          <a:lstStyle/>
          <a:p>
            <a:r>
              <a:rPr lang="en-US" dirty="0" smtClean="0"/>
              <a:t>Recruitment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Periodically get feedback from Governance Committee on findings from evaluations</a:t>
            </a:r>
          </a:p>
          <a:p>
            <a:r>
              <a:rPr lang="en-US" dirty="0" smtClean="0"/>
              <a:t>Make profile of skills needed to accomplish goals and skills currently available on board</a:t>
            </a:r>
          </a:p>
          <a:p>
            <a:r>
              <a:rPr lang="en-US" dirty="0" smtClean="0"/>
              <a:t>Use gaps to guide targeted recruitment</a:t>
            </a:r>
          </a:p>
          <a:p>
            <a:r>
              <a:rPr lang="en-US" dirty="0" smtClean="0"/>
              <a:t>Nominations should bring needed skills (not just friends)</a:t>
            </a:r>
          </a:p>
          <a:p>
            <a:r>
              <a:rPr lang="en-US" dirty="0" smtClean="0"/>
              <a:t>Everyone is responsible for identifying potential nominees</a:t>
            </a:r>
          </a:p>
          <a:p>
            <a:r>
              <a:rPr lang="en-US" dirty="0" smtClean="0"/>
              <a:t>Incorporate possible nominees into committee tasks to assess their value to board</a:t>
            </a:r>
          </a:p>
          <a:p>
            <a:r>
              <a:rPr lang="en-US" dirty="0" smtClean="0"/>
              <a:t>Make sure person understands expectations of membership</a:t>
            </a:r>
          </a:p>
          <a:p>
            <a:r>
              <a:rPr lang="en-US" dirty="0" smtClean="0"/>
              <a:t>Members work with Chair and CEO to make formal invitations</a:t>
            </a:r>
          </a:p>
          <a:p>
            <a:r>
              <a:rPr lang="en-US" dirty="0" smtClean="0"/>
              <a:t>Nominees must be approved by full board</a:t>
            </a:r>
          </a:p>
          <a:p>
            <a:r>
              <a:rPr lang="en-US" dirty="0" smtClean="0"/>
              <a:t>Hold orientation sessions with newcomers</a:t>
            </a:r>
          </a:p>
          <a:p>
            <a:r>
              <a:rPr lang="en-US" dirty="0" smtClean="0"/>
              <a:t>Appoint mentors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Conducting Board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Evaluating board’s own work is as important as evaluating CEO</a:t>
            </a:r>
          </a:p>
          <a:p>
            <a:r>
              <a:rPr lang="en-US" dirty="0" smtClean="0"/>
              <a:t>Take time to discuss HOW we are doing our work, as well as WHAT we are doing.</a:t>
            </a:r>
          </a:p>
          <a:p>
            <a:r>
              <a:rPr lang="en-US" dirty="0" smtClean="0"/>
              <a:t>Lead major assessment at least once per year and brief assessments at end of meetings</a:t>
            </a:r>
          </a:p>
          <a:p>
            <a:r>
              <a:rPr lang="en-US" dirty="0" smtClean="0"/>
              <a:t>Have the Board Development committee </a:t>
            </a:r>
          </a:p>
          <a:p>
            <a:pPr lvl="1"/>
            <a:r>
              <a:rPr lang="en-US" dirty="0" smtClean="0"/>
              <a:t>Identify gaps in skills that need board training</a:t>
            </a:r>
          </a:p>
          <a:p>
            <a:pPr lvl="1"/>
            <a:r>
              <a:rPr lang="en-US" dirty="0" smtClean="0"/>
              <a:t>Recruit new members whose skills fill gaps in group</a:t>
            </a:r>
          </a:p>
          <a:p>
            <a:r>
              <a:rPr lang="en-US" dirty="0" smtClean="0"/>
              <a:t>Incorporate findings into future board work and in recruitment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Sample Questions for Assessments of Meetings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Did we keep our attention focused on our top priorities?</a:t>
            </a:r>
          </a:p>
          <a:p>
            <a:r>
              <a:rPr lang="en-US" dirty="0" smtClean="0"/>
              <a:t>Were the background materials clear and useful?</a:t>
            </a:r>
          </a:p>
          <a:p>
            <a:r>
              <a:rPr lang="en-US" dirty="0" smtClean="0"/>
              <a:t>Were the important questions raised?</a:t>
            </a:r>
          </a:p>
          <a:p>
            <a:r>
              <a:rPr lang="en-US" dirty="0" smtClean="0"/>
              <a:t>Did everyone have sufficient time for input?</a:t>
            </a:r>
          </a:p>
          <a:p>
            <a:r>
              <a:rPr lang="en-US" dirty="0" smtClean="0"/>
              <a:t>Did we miss any important things?</a:t>
            </a:r>
          </a:p>
          <a:p>
            <a:r>
              <a:rPr lang="en-US" dirty="0" smtClean="0"/>
              <a:t>What changes should we make for the next meeting so our time is used more productively?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Assessments of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board member job description to list key expectations of board and members.</a:t>
            </a:r>
          </a:p>
          <a:p>
            <a:r>
              <a:rPr lang="en-US" dirty="0" smtClean="0"/>
              <a:t>State each item as a question.</a:t>
            </a:r>
          </a:p>
          <a:p>
            <a:r>
              <a:rPr lang="en-US" dirty="0" smtClean="0"/>
              <a:t>Provide rating system for responses (done very well, adequately, needs improvement)</a:t>
            </a:r>
          </a:p>
          <a:p>
            <a:r>
              <a:rPr lang="en-US" dirty="0" smtClean="0"/>
              <a:t>Allow space for comments and suggestions.</a:t>
            </a:r>
          </a:p>
          <a:p>
            <a:r>
              <a:rPr lang="en-US" dirty="0" smtClean="0"/>
              <a:t>Distribute to all members annually.</a:t>
            </a:r>
          </a:p>
          <a:p>
            <a:r>
              <a:rPr lang="en-US" dirty="0" smtClean="0"/>
              <a:t>Use findings to plan work session on improving the board’s performance in coming year.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More on Board Development Committee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Charge:  </a:t>
            </a:r>
            <a:r>
              <a:rPr lang="en-US" sz="2800" dirty="0" smtClean="0"/>
              <a:t>ensure that the board continues to enhance its performance and add greater value to the organization</a:t>
            </a:r>
          </a:p>
          <a:p>
            <a:r>
              <a:rPr lang="en-US" dirty="0" smtClean="0"/>
              <a:t>Tasks:</a:t>
            </a:r>
          </a:p>
          <a:p>
            <a:pPr lvl="1"/>
            <a:r>
              <a:rPr lang="en-US" sz="2000" dirty="0" smtClean="0"/>
              <a:t>Conduct periodic assessments to identify the individual and group competencies needed to carry out the board’s work </a:t>
            </a:r>
          </a:p>
          <a:p>
            <a:pPr lvl="1"/>
            <a:r>
              <a:rPr lang="en-US" sz="2000" dirty="0" smtClean="0"/>
              <a:t>Strengthen those competencies by recruitment, nominations, and board education</a:t>
            </a:r>
          </a:p>
          <a:p>
            <a:pPr lvl="1"/>
            <a:r>
              <a:rPr lang="en-US" sz="2000" dirty="0" smtClean="0"/>
              <a:t>Provide orientation to newcomers, feedback and coaching to every member and to group</a:t>
            </a:r>
          </a:p>
          <a:p>
            <a:pPr lvl="1"/>
            <a:r>
              <a:rPr lang="en-US" sz="2000" dirty="0" smtClean="0"/>
              <a:t>Recommend future leaders for board and help them prepare for roles</a:t>
            </a:r>
          </a:p>
          <a:p>
            <a:pPr lvl="1"/>
            <a:r>
              <a:rPr lang="en-US" sz="2000" dirty="0" smtClean="0"/>
              <a:t>Plan board retreats and other learning opportunities</a:t>
            </a:r>
          </a:p>
          <a:p>
            <a:pPr lvl="1"/>
            <a:r>
              <a:rPr lang="en-US" sz="2000" dirty="0" smtClean="0"/>
              <a:t>Ensure compliance with by-laws and propose amendments when needed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Firing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Unproductive or disruptive members demoralize others, set negative examples</a:t>
            </a:r>
          </a:p>
          <a:p>
            <a:r>
              <a:rPr lang="en-US" dirty="0" smtClean="0"/>
              <a:t>Make sure that expectations are clear about such matters as attendance, preparation, positive involvement </a:t>
            </a:r>
          </a:p>
          <a:p>
            <a:r>
              <a:rPr lang="en-US" dirty="0" smtClean="0"/>
              <a:t>Use term limits for bringing in new perspectives</a:t>
            </a:r>
          </a:p>
          <a:p>
            <a:r>
              <a:rPr lang="en-US" dirty="0" smtClean="0"/>
              <a:t>Sustain engagement by matching individual interests with assignments</a:t>
            </a:r>
          </a:p>
          <a:p>
            <a:r>
              <a:rPr lang="en-US" dirty="0" smtClean="0"/>
              <a:t>Chair should have candid conversation with person to explore reasons for inaction or disruption</a:t>
            </a:r>
          </a:p>
          <a:p>
            <a:r>
              <a:rPr lang="en-US" dirty="0" smtClean="0"/>
              <a:t>Identify specific changes expected and allow time for growth</a:t>
            </a:r>
          </a:p>
          <a:p>
            <a:r>
              <a:rPr lang="en-US" dirty="0" smtClean="0"/>
              <a:t>If none, thank person for past work and make ending clear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the Torch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Turnover in Chair is important for board and organization</a:t>
            </a:r>
          </a:p>
          <a:p>
            <a:r>
              <a:rPr lang="en-US" dirty="0" smtClean="0"/>
              <a:t>Establish process for preparing new leaders for board</a:t>
            </a:r>
          </a:p>
          <a:p>
            <a:r>
              <a:rPr lang="en-US" dirty="0" smtClean="0"/>
              <a:t>Get to know members’ interests, talents, interpersonal skills</a:t>
            </a:r>
          </a:p>
          <a:p>
            <a:r>
              <a:rPr lang="en-US" dirty="0" smtClean="0"/>
              <a:t>Plan for education of potential leaders, in collaboration with them</a:t>
            </a:r>
          </a:p>
          <a:p>
            <a:r>
              <a:rPr lang="en-US" dirty="0" smtClean="0"/>
              <a:t>Rotate committee assignments</a:t>
            </a:r>
          </a:p>
          <a:p>
            <a:r>
              <a:rPr lang="en-US" dirty="0" smtClean="0"/>
              <a:t>Support attendance at leadership education opportunities</a:t>
            </a:r>
          </a:p>
          <a:p>
            <a:r>
              <a:rPr lang="en-US" dirty="0" smtClean="0"/>
              <a:t>Chair shares own learning with new leaders</a:t>
            </a:r>
          </a:p>
          <a:p>
            <a:r>
              <a:rPr lang="en-US" dirty="0" smtClean="0"/>
              <a:t>Chair avoids criticizing or second-guessing new leaders, supports their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Consultants May Be Helpful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When getting ready to hire a new CEO</a:t>
            </a:r>
          </a:p>
          <a:p>
            <a:r>
              <a:rPr lang="en-US" dirty="0" smtClean="0"/>
              <a:t>Preparing a strategic plan</a:t>
            </a:r>
          </a:p>
          <a:p>
            <a:r>
              <a:rPr lang="en-US" dirty="0" smtClean="0"/>
              <a:t>During major transitions, new directions for organization</a:t>
            </a:r>
          </a:p>
          <a:p>
            <a:r>
              <a:rPr lang="en-US" dirty="0" smtClean="0"/>
              <a:t>Dealing with a complicated problem or conflict in board</a:t>
            </a:r>
          </a:p>
          <a:p>
            <a:r>
              <a:rPr lang="en-US" dirty="0" smtClean="0"/>
              <a:t>Special projects, such as market analysis, planning fundraising campaigns, audits</a:t>
            </a:r>
          </a:p>
          <a:p>
            <a:r>
              <a:rPr lang="en-US" dirty="0" smtClean="0"/>
              <a:t>When board is sinking into inaction</a:t>
            </a:r>
          </a:p>
          <a:p>
            <a:r>
              <a:rPr lang="en-US" dirty="0" smtClean="0"/>
              <a:t>Conducting assessments and using findings for change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Facilitate board meetings: plan agenda, distribute materials in advance, ensure agenda is followed, keep attention on main issues</a:t>
            </a:r>
          </a:p>
          <a:p>
            <a:r>
              <a:rPr lang="en-US" dirty="0" smtClean="0"/>
              <a:t>Work with committees:  appoint members,  make sure charges are clear, support committee chairs</a:t>
            </a:r>
          </a:p>
          <a:p>
            <a:r>
              <a:rPr lang="en-US" dirty="0" smtClean="0"/>
              <a:t>Oversee and conduct evaluations of CEO and board</a:t>
            </a:r>
          </a:p>
          <a:p>
            <a:r>
              <a:rPr lang="en-US" dirty="0" smtClean="0"/>
              <a:t>Ensure communication among board members</a:t>
            </a:r>
          </a:p>
          <a:p>
            <a:r>
              <a:rPr lang="en-US" dirty="0" smtClean="0"/>
              <a:t>Educate board to enhance its effectiveness</a:t>
            </a:r>
          </a:p>
          <a:p>
            <a:r>
              <a:rPr lang="en-US" dirty="0" smtClean="0"/>
              <a:t>Help recruit and orient new members</a:t>
            </a:r>
          </a:p>
          <a:p>
            <a:r>
              <a:rPr lang="en-US" dirty="0" smtClean="0"/>
              <a:t>Solicit annual gifts from every member</a:t>
            </a:r>
          </a:p>
          <a:p>
            <a:r>
              <a:rPr lang="en-US" dirty="0" smtClean="0"/>
              <a:t>Recognize work of members</a:t>
            </a:r>
          </a:p>
          <a:p>
            <a:r>
              <a:rPr lang="en-US" dirty="0" smtClean="0"/>
              <a:t>Keep board attention on preparing for the future of the organization, focus on long-term initiatives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national associations have leadership training sessions as part of annual conferences</a:t>
            </a:r>
          </a:p>
          <a:p>
            <a:r>
              <a:rPr lang="en-US" dirty="0" smtClean="0"/>
              <a:t>Most states and larger cities have training sessions for leaders of nonprofits ( Ga. Center for Nonprofits, Community Connection)</a:t>
            </a:r>
          </a:p>
          <a:p>
            <a:r>
              <a:rPr lang="en-US" dirty="0" smtClean="0">
                <a:hlinkClick r:id="rId2"/>
              </a:rPr>
              <a:t>www.boardsource.org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www.bcsgrantproject.weebly.com</a:t>
            </a:r>
            <a:endParaRPr lang="en-US" dirty="0" smtClean="0"/>
          </a:p>
          <a:p>
            <a:r>
              <a:rPr lang="en-US" dirty="0" smtClean="0"/>
              <a:t>Talk with other board chairs, observe at meetings, look for </a:t>
            </a:r>
            <a:r>
              <a:rPr lang="en-US" smtClean="0"/>
              <a:t>effective practices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Traits of a Good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Wisdom, thoughtfulness</a:t>
            </a:r>
          </a:p>
          <a:p>
            <a:r>
              <a:rPr lang="en-US" dirty="0" smtClean="0"/>
              <a:t>Willingness to take responsibility</a:t>
            </a:r>
          </a:p>
          <a:p>
            <a:r>
              <a:rPr lang="en-US" dirty="0" smtClean="0"/>
              <a:t>Prior experience in leadership roles</a:t>
            </a:r>
          </a:p>
          <a:p>
            <a:r>
              <a:rPr lang="en-US" dirty="0" smtClean="0"/>
              <a:t>Commitment to organization’s mission and vision</a:t>
            </a:r>
          </a:p>
          <a:p>
            <a:r>
              <a:rPr lang="en-US" dirty="0" smtClean="0"/>
              <a:t>Strong organizational and management skills</a:t>
            </a:r>
          </a:p>
          <a:p>
            <a:r>
              <a:rPr lang="en-US" dirty="0" smtClean="0"/>
              <a:t>Open communication</a:t>
            </a:r>
          </a:p>
          <a:p>
            <a:r>
              <a:rPr lang="en-US" dirty="0" smtClean="0"/>
              <a:t>Welcomes and uses feedback to grow</a:t>
            </a:r>
          </a:p>
          <a:p>
            <a:r>
              <a:rPr lang="en-US" dirty="0" smtClean="0"/>
              <a:t>Unbiased, fair, objective</a:t>
            </a:r>
          </a:p>
          <a:p>
            <a:r>
              <a:rPr lang="en-US" dirty="0" smtClean="0"/>
              <a:t>Supportive of others’ ideas and efforts</a:t>
            </a:r>
          </a:p>
          <a:p>
            <a:r>
              <a:rPr lang="en-US" dirty="0" smtClean="0"/>
              <a:t>Good public speaker</a:t>
            </a:r>
          </a:p>
          <a:p>
            <a:r>
              <a:rPr lang="en-US" dirty="0" smtClean="0"/>
              <a:t>Good listener</a:t>
            </a:r>
          </a:p>
          <a:p>
            <a:r>
              <a:rPr lang="en-US" dirty="0" smtClean="0"/>
              <a:t>Unabashed about asking others for money</a:t>
            </a:r>
          </a:p>
          <a:p>
            <a:r>
              <a:rPr lang="en-US" dirty="0" smtClean="0"/>
              <a:t>Calm and capable in crisis</a:t>
            </a:r>
          </a:p>
          <a:p>
            <a:r>
              <a:rPr lang="en-US" dirty="0" smtClean="0"/>
              <a:t>Sense of humor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Works with CEO, board and its committees to conduct the governance work of the board</a:t>
            </a:r>
          </a:p>
          <a:p>
            <a:r>
              <a:rPr lang="en-US" dirty="0" smtClean="0"/>
              <a:t>Appoints board volunteers to key positions and ensures clear charges to each</a:t>
            </a:r>
          </a:p>
          <a:p>
            <a:r>
              <a:rPr lang="en-US" dirty="0" smtClean="0"/>
              <a:t>Leads annual fundraising efforts and sets example with involvement and giving</a:t>
            </a:r>
          </a:p>
          <a:p>
            <a:r>
              <a:rPr lang="en-US" dirty="0" smtClean="0"/>
              <a:t>Works with board to establish and maintain systems for</a:t>
            </a:r>
          </a:p>
          <a:p>
            <a:pPr lvl="1"/>
            <a:r>
              <a:rPr lang="en-US" dirty="0" smtClean="0"/>
              <a:t>Planning for organization’s future, setting priorities</a:t>
            </a:r>
          </a:p>
          <a:p>
            <a:pPr lvl="1"/>
            <a:r>
              <a:rPr lang="en-US" dirty="0" smtClean="0"/>
              <a:t>Monitoring organizational performance and setting priorities for future improvements</a:t>
            </a:r>
          </a:p>
          <a:p>
            <a:pPr lvl="1"/>
            <a:r>
              <a:rPr lang="en-US" dirty="0" smtClean="0"/>
              <a:t>Overseeing and evaluating work of the CEO</a:t>
            </a:r>
          </a:p>
          <a:p>
            <a:pPr lvl="1"/>
            <a:r>
              <a:rPr lang="en-US" dirty="0" smtClean="0"/>
              <a:t>Overseeing financial affairs</a:t>
            </a:r>
          </a:p>
          <a:p>
            <a:pPr lvl="1"/>
            <a:r>
              <a:rPr lang="en-US" dirty="0" smtClean="0"/>
              <a:t>Maintaining effective public relations activities</a:t>
            </a:r>
          </a:p>
          <a:p>
            <a:pPr lvl="1"/>
            <a:r>
              <a:rPr lang="en-US" dirty="0" smtClean="0"/>
              <a:t>Ensuring compliance with laws and ethical standards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about the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Serve in various roles on the board</a:t>
            </a:r>
          </a:p>
          <a:p>
            <a:r>
              <a:rPr lang="en-US" dirty="0" smtClean="0"/>
              <a:t>Talk to prior chair and those of other boards</a:t>
            </a:r>
          </a:p>
          <a:p>
            <a:r>
              <a:rPr lang="en-US" dirty="0" smtClean="0"/>
              <a:t>Discuss duties and goals with CEO</a:t>
            </a:r>
          </a:p>
          <a:p>
            <a:r>
              <a:rPr lang="en-US" dirty="0" smtClean="0"/>
              <a:t>Ask board members what they are looking for in a chairperson &amp; how to improve one’s performance</a:t>
            </a:r>
          </a:p>
          <a:p>
            <a:r>
              <a:rPr lang="en-US" dirty="0" smtClean="0"/>
              <a:t>Attend conferences and workshops on the role</a:t>
            </a:r>
          </a:p>
          <a:p>
            <a:r>
              <a:rPr lang="en-US" dirty="0" smtClean="0"/>
              <a:t>Draw upon expert resources, such as </a:t>
            </a:r>
            <a:r>
              <a:rPr lang="en-US" dirty="0" smtClean="0">
                <a:hlinkClick r:id="rId3"/>
              </a:rPr>
              <a:t>www.boardsource.org</a:t>
            </a:r>
            <a:r>
              <a:rPr lang="en-US" dirty="0" smtClean="0"/>
              <a:t> and </a:t>
            </a:r>
            <a:r>
              <a:rPr lang="en-US" dirty="0" smtClean="0">
                <a:hlinkClick r:id="rId4"/>
              </a:rPr>
              <a:t>www.bcsgrantproject.weebly.com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with the CEO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partnership is essential for success</a:t>
            </a:r>
          </a:p>
          <a:p>
            <a:r>
              <a:rPr lang="en-US" dirty="0" smtClean="0"/>
              <a:t>Requires continuing attention, accessibility, regular interactions</a:t>
            </a:r>
          </a:p>
          <a:p>
            <a:r>
              <a:rPr lang="en-US" dirty="0" smtClean="0"/>
              <a:t>Discuss work styles of Chair and CEO</a:t>
            </a:r>
          </a:p>
          <a:p>
            <a:r>
              <a:rPr lang="en-US" dirty="0" smtClean="0"/>
              <a:t>Identify goals for coming year for organization, for board, and for Chair-CEO relationship</a:t>
            </a:r>
          </a:p>
          <a:p>
            <a:r>
              <a:rPr lang="en-US" dirty="0" smtClean="0"/>
              <a:t>Ensure that board speaks with one voice to CEO about </a:t>
            </a:r>
            <a:r>
              <a:rPr lang="en-US" dirty="0" smtClean="0"/>
              <a:t>expectations and assessments</a:t>
            </a:r>
            <a:endParaRPr lang="en-US" dirty="0" smtClean="0"/>
          </a:p>
          <a:p>
            <a:r>
              <a:rPr lang="en-US" dirty="0" smtClean="0"/>
              <a:t>Identify ways to address difficult issues </a:t>
            </a:r>
          </a:p>
          <a:p>
            <a:r>
              <a:rPr lang="en-US" dirty="0" smtClean="0"/>
              <a:t>Make sure there are no surprises</a:t>
            </a:r>
          </a:p>
          <a:p>
            <a:r>
              <a:rPr lang="en-US" dirty="0" smtClean="0"/>
              <a:t>Plan for and cultivate future leaders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Board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Plan meeting agenda</a:t>
            </a:r>
          </a:p>
          <a:p>
            <a:r>
              <a:rPr lang="en-US" dirty="0" smtClean="0"/>
              <a:t>Keep emphasis on major issues of organizational directions and policy, not operations</a:t>
            </a:r>
          </a:p>
          <a:p>
            <a:r>
              <a:rPr lang="en-US" dirty="0" smtClean="0"/>
              <a:t>Use “consent agenda” for routine matters</a:t>
            </a:r>
          </a:p>
          <a:p>
            <a:r>
              <a:rPr lang="en-US" dirty="0" smtClean="0"/>
              <a:t>Make sure committees distribute reports in advance and come with an important policy question for discussion</a:t>
            </a:r>
          </a:p>
          <a:p>
            <a:r>
              <a:rPr lang="en-US" dirty="0" smtClean="0"/>
              <a:t>Do not allow reports to be read in meetings</a:t>
            </a:r>
          </a:p>
          <a:p>
            <a:r>
              <a:rPr lang="en-US" dirty="0" smtClean="0"/>
              <a:t>Ensure that everyone has opportunities for input</a:t>
            </a:r>
          </a:p>
          <a:p>
            <a:r>
              <a:rPr lang="en-US" dirty="0" smtClean="0"/>
              <a:t>Delegate important issues to committees for work</a:t>
            </a:r>
          </a:p>
          <a:p>
            <a:r>
              <a:rPr lang="en-US" dirty="0" smtClean="0"/>
              <a:t>Summarize key points and assignments</a:t>
            </a:r>
          </a:p>
          <a:p>
            <a:r>
              <a:rPr lang="en-US" dirty="0" smtClean="0"/>
              <a:t>Hold brief meeting assessments at end of every meeting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Principles of Meeting Management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Meetings are costly in staff time, so must be productive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Decide specifically what should be accomplished with meeting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Identify who should attend, based on purpose of meeting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Decide on meeting agenda and work plan (structure, format)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Make sure agenda to engage participants early and actively.  What do you want them to accomplish and why?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By each agenda item, indicate the type of action sought (decision, vote, brainstorming, assignment) and time estimates for each item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Make sure agenda items focus on questions of goals and policy, not operations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Managing Meetings II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Invite participants, providing clear statement of meeting purpose and expectations for participants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Make sure that agenda and background materials are distributed to participants well in advance of meeting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Open meeting with summary of purposes, making sure everyone understands expectations and the specific policy questions to be addressed.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Clarify ground rules (such as participate actively, stay focused on topic, maintain momentum, get to closure)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Make sure someone takes notes and distributes them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Clarify own role in meeting; model the behavior you want others to follow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1483</Words>
  <Application>Microsoft Office PowerPoint</Application>
  <PresentationFormat>On-screen Show (4:3)</PresentationFormat>
  <Paragraphs>180</Paragraphs>
  <Slides>20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 Effective Board Chairperson</vt:lpstr>
      <vt:lpstr>Basic Responsibilities</vt:lpstr>
      <vt:lpstr>Some Traits of a Good Chair</vt:lpstr>
      <vt:lpstr>Job Description</vt:lpstr>
      <vt:lpstr>Learning about the job</vt:lpstr>
      <vt:lpstr>Relationship with the CEO</vt:lpstr>
      <vt:lpstr>Running Board Meetings</vt:lpstr>
      <vt:lpstr>Principles of Meeting Management</vt:lpstr>
      <vt:lpstr>Managing Meetings II</vt:lpstr>
      <vt:lpstr>Managing Meetings III</vt:lpstr>
      <vt:lpstr>Communications</vt:lpstr>
      <vt:lpstr>Recruitment</vt:lpstr>
      <vt:lpstr>Conducting Board Evaluations</vt:lpstr>
      <vt:lpstr>Sample Questions for Assessments of Meetings</vt:lpstr>
      <vt:lpstr>Annual Assessments of Board</vt:lpstr>
      <vt:lpstr>More on Board Development Committee</vt:lpstr>
      <vt:lpstr>Firing members</vt:lpstr>
      <vt:lpstr>Passing the Torch</vt:lpstr>
      <vt:lpstr>When Consultants May Be Helpful</vt:lpstr>
      <vt:lpstr>Resources</vt:lpstr>
    </vt:vector>
  </TitlesOfParts>
  <Company>SSW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Effective Board Chairperson</dc:title>
  <dc:creator>sswxp</dc:creator>
  <cp:lastModifiedBy>sswxp</cp:lastModifiedBy>
  <cp:revision>29</cp:revision>
  <dcterms:created xsi:type="dcterms:W3CDTF">2009-12-07T16:05:44Z</dcterms:created>
  <dcterms:modified xsi:type="dcterms:W3CDTF">2010-08-23T16:07:55Z</dcterms:modified>
</cp:coreProperties>
</file>