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4"/>
  </p:notesMasterIdLst>
  <p:sldIdLst>
    <p:sldId id="256" r:id="rId2"/>
    <p:sldId id="301" r:id="rId3"/>
    <p:sldId id="269" r:id="rId4"/>
    <p:sldId id="296" r:id="rId5"/>
    <p:sldId id="286" r:id="rId6"/>
    <p:sldId id="284" r:id="rId7"/>
    <p:sldId id="288" r:id="rId8"/>
    <p:sldId id="287" r:id="rId9"/>
    <p:sldId id="273" r:id="rId10"/>
    <p:sldId id="261" r:id="rId11"/>
    <p:sldId id="274" r:id="rId12"/>
    <p:sldId id="291" r:id="rId13"/>
    <p:sldId id="275" r:id="rId14"/>
    <p:sldId id="276" r:id="rId15"/>
    <p:sldId id="310" r:id="rId16"/>
    <p:sldId id="311" r:id="rId17"/>
    <p:sldId id="304" r:id="rId18"/>
    <p:sldId id="309" r:id="rId19"/>
    <p:sldId id="306" r:id="rId20"/>
    <p:sldId id="307" r:id="rId21"/>
    <p:sldId id="308" r:id="rId22"/>
    <p:sldId id="312" r:id="rId23"/>
    <p:sldId id="293" r:id="rId24"/>
    <p:sldId id="314" r:id="rId25"/>
    <p:sldId id="318" r:id="rId26"/>
    <p:sldId id="319" r:id="rId27"/>
    <p:sldId id="320" r:id="rId28"/>
    <p:sldId id="317" r:id="rId29"/>
    <p:sldId id="316" r:id="rId30"/>
    <p:sldId id="297" r:id="rId31"/>
    <p:sldId id="299" r:id="rId32"/>
    <p:sldId id="30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0123" autoAdjust="0"/>
  </p:normalViewPr>
  <p:slideViewPr>
    <p:cSldViewPr>
      <p:cViewPr>
        <p:scale>
          <a:sx n="70" d="100"/>
          <a:sy n="70" d="100"/>
        </p:scale>
        <p:origin x="-157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-1206" y="293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4D655-8430-4B77-929A-9CE86067B5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DA37BF-9C80-4A00-84C1-39EF4F5990EC}">
      <dgm:prSet phldrT="[Text]" custT="1"/>
      <dgm:spPr/>
      <dgm:t>
        <a:bodyPr/>
        <a:lstStyle/>
        <a:p>
          <a:r>
            <a:rPr lang="en-US" sz="3200" dirty="0" smtClean="0"/>
            <a:t>Nonprofit Sector</a:t>
          </a:r>
          <a:endParaRPr lang="en-US" sz="3200" dirty="0"/>
        </a:p>
      </dgm:t>
    </dgm:pt>
    <dgm:pt modelId="{6E53E4E2-2DFE-4BD2-8182-B0D91BE078FB}" type="parTrans" cxnId="{82F0FF78-637F-4CB7-9C13-0FBE2504D27C}">
      <dgm:prSet/>
      <dgm:spPr/>
      <dgm:t>
        <a:bodyPr/>
        <a:lstStyle/>
        <a:p>
          <a:endParaRPr lang="en-US"/>
        </a:p>
      </dgm:t>
    </dgm:pt>
    <dgm:pt modelId="{14D4B2E8-D9E5-43AD-9263-0045F45DEEC0}" type="sibTrans" cxnId="{82F0FF78-637F-4CB7-9C13-0FBE2504D27C}">
      <dgm:prSet/>
      <dgm:spPr/>
      <dgm:t>
        <a:bodyPr/>
        <a:lstStyle/>
        <a:p>
          <a:endParaRPr lang="en-US"/>
        </a:p>
      </dgm:t>
    </dgm:pt>
    <dgm:pt modelId="{8A26BFE5-F495-4EA8-9ED4-74E3CB79CCB2}">
      <dgm:prSet phldrT="[Text]" custT="1"/>
      <dgm:spPr/>
      <dgm:t>
        <a:bodyPr/>
        <a:lstStyle/>
        <a:p>
          <a:r>
            <a:rPr lang="en-US" sz="2000" dirty="0" smtClean="0"/>
            <a:t>Has been recognized by experts as a vital part of social, economic, political development of modern society</a:t>
          </a:r>
          <a:endParaRPr lang="en-US" sz="2000" dirty="0"/>
        </a:p>
      </dgm:t>
    </dgm:pt>
    <dgm:pt modelId="{409E1ABF-C3DC-4A1A-95AA-92203594D1E2}" type="parTrans" cxnId="{F279377E-7FCF-4D3A-97CF-FB1B50C279EA}">
      <dgm:prSet/>
      <dgm:spPr/>
      <dgm:t>
        <a:bodyPr/>
        <a:lstStyle/>
        <a:p>
          <a:endParaRPr lang="en-US"/>
        </a:p>
      </dgm:t>
    </dgm:pt>
    <dgm:pt modelId="{325EFBDA-A40C-4DF6-B28D-E77E8584FB3F}" type="sibTrans" cxnId="{F279377E-7FCF-4D3A-97CF-FB1B50C279EA}">
      <dgm:prSet/>
      <dgm:spPr/>
      <dgm:t>
        <a:bodyPr/>
        <a:lstStyle/>
        <a:p>
          <a:endParaRPr lang="en-US"/>
        </a:p>
      </dgm:t>
    </dgm:pt>
    <dgm:pt modelId="{9AEF8B00-4592-4AE5-882B-8203A21A53BF}">
      <dgm:prSet phldrT="[Text]" custT="1"/>
      <dgm:spPr/>
      <dgm:t>
        <a:bodyPr/>
        <a:lstStyle/>
        <a:p>
          <a:r>
            <a:rPr lang="en-US" sz="2000" dirty="0" smtClean="0"/>
            <a:t>Service provision and advocacy are two of the functions of human service </a:t>
          </a:r>
          <a:r>
            <a:rPr lang="en-US" sz="2000" dirty="0" err="1" smtClean="0"/>
            <a:t>NPOs</a:t>
          </a:r>
          <a:r>
            <a:rPr lang="en-US" sz="2000" dirty="0" smtClean="0"/>
            <a:t> identified in the literature </a:t>
          </a:r>
          <a:r>
            <a:rPr lang="en-US" sz="1400" dirty="0" smtClean="0"/>
            <a:t>(Kramer, 1981; Salamon, 2002)</a:t>
          </a:r>
          <a:endParaRPr lang="en-US" sz="1400" dirty="0"/>
        </a:p>
      </dgm:t>
    </dgm:pt>
    <dgm:pt modelId="{38647FD3-6CF1-4A1F-88C9-5E2570BEC1F1}" type="parTrans" cxnId="{5801E5C2-984F-4761-86D8-2FB872864A9D}">
      <dgm:prSet/>
      <dgm:spPr/>
      <dgm:t>
        <a:bodyPr/>
        <a:lstStyle/>
        <a:p>
          <a:endParaRPr lang="en-US"/>
        </a:p>
      </dgm:t>
    </dgm:pt>
    <dgm:pt modelId="{8DE8BE34-9B42-4722-ACAA-2AE12EE1021C}" type="sibTrans" cxnId="{5801E5C2-984F-4761-86D8-2FB872864A9D}">
      <dgm:prSet/>
      <dgm:spPr/>
      <dgm:t>
        <a:bodyPr/>
        <a:lstStyle/>
        <a:p>
          <a:endParaRPr lang="en-US"/>
        </a:p>
      </dgm:t>
    </dgm:pt>
    <dgm:pt modelId="{51843C47-7CC0-442E-A668-9964839B8C16}">
      <dgm:prSet phldrT="[Text]" custT="1"/>
      <dgm:spPr/>
      <dgm:t>
        <a:bodyPr/>
        <a:lstStyle/>
        <a:p>
          <a:endParaRPr lang="en-US" sz="2000" dirty="0"/>
        </a:p>
      </dgm:t>
    </dgm:pt>
    <dgm:pt modelId="{1A45D31B-5D5E-4EA4-BE24-740419DC7795}" type="parTrans" cxnId="{61BF4D16-1878-462A-821F-96040171101C}">
      <dgm:prSet/>
      <dgm:spPr/>
    </dgm:pt>
    <dgm:pt modelId="{29E88239-1162-49B5-AA25-A3348AFDA4D1}" type="sibTrans" cxnId="{61BF4D16-1878-462A-821F-96040171101C}">
      <dgm:prSet/>
      <dgm:spPr/>
    </dgm:pt>
    <dgm:pt modelId="{0DA0679E-7C43-4270-87ED-6E99B6945FAA}" type="pres">
      <dgm:prSet presAssocID="{1284D655-8430-4B77-929A-9CE86067B5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84C095-D20E-49AF-BA4F-3A3302179984}" type="pres">
      <dgm:prSet presAssocID="{20DA37BF-9C80-4A00-84C1-39EF4F5990EC}" presName="linNode" presStyleCnt="0"/>
      <dgm:spPr/>
    </dgm:pt>
    <dgm:pt modelId="{C319D0F8-A42E-4708-9FA0-B645C86F8B4F}" type="pres">
      <dgm:prSet presAssocID="{20DA37BF-9C80-4A00-84C1-39EF4F5990E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EEC63-1623-4EC6-93BC-AD938F26C449}" type="pres">
      <dgm:prSet presAssocID="{20DA37BF-9C80-4A00-84C1-39EF4F5990EC}" presName="descendantText" presStyleLbl="alignAccFollowNode1" presStyleIdx="0" presStyleCnt="1" custScaleY="112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F0FF78-637F-4CB7-9C13-0FBE2504D27C}" srcId="{1284D655-8430-4B77-929A-9CE86067B51F}" destId="{20DA37BF-9C80-4A00-84C1-39EF4F5990EC}" srcOrd="0" destOrd="0" parTransId="{6E53E4E2-2DFE-4BD2-8182-B0D91BE078FB}" sibTransId="{14D4B2E8-D9E5-43AD-9263-0045F45DEEC0}"/>
    <dgm:cxn modelId="{5801E5C2-984F-4761-86D8-2FB872864A9D}" srcId="{20DA37BF-9C80-4A00-84C1-39EF4F5990EC}" destId="{9AEF8B00-4592-4AE5-882B-8203A21A53BF}" srcOrd="2" destOrd="0" parTransId="{38647FD3-6CF1-4A1F-88C9-5E2570BEC1F1}" sibTransId="{8DE8BE34-9B42-4722-ACAA-2AE12EE1021C}"/>
    <dgm:cxn modelId="{F279377E-7FCF-4D3A-97CF-FB1B50C279EA}" srcId="{20DA37BF-9C80-4A00-84C1-39EF4F5990EC}" destId="{8A26BFE5-F495-4EA8-9ED4-74E3CB79CCB2}" srcOrd="0" destOrd="0" parTransId="{409E1ABF-C3DC-4A1A-95AA-92203594D1E2}" sibTransId="{325EFBDA-A40C-4DF6-B28D-E77E8584FB3F}"/>
    <dgm:cxn modelId="{A1E417CF-2EB9-490E-A66C-D3A88F53B5BC}" type="presOf" srcId="{20DA37BF-9C80-4A00-84C1-39EF4F5990EC}" destId="{C319D0F8-A42E-4708-9FA0-B645C86F8B4F}" srcOrd="0" destOrd="0" presId="urn:microsoft.com/office/officeart/2005/8/layout/vList5"/>
    <dgm:cxn modelId="{2A8643F9-39F6-4B16-8668-68E68F440FA0}" type="presOf" srcId="{9AEF8B00-4592-4AE5-882B-8203A21A53BF}" destId="{4B2EEC63-1623-4EC6-93BC-AD938F26C449}" srcOrd="0" destOrd="2" presId="urn:microsoft.com/office/officeart/2005/8/layout/vList5"/>
    <dgm:cxn modelId="{0E465B25-18FA-4E03-8A6D-FB76793B3E11}" type="presOf" srcId="{51843C47-7CC0-442E-A668-9964839B8C16}" destId="{4B2EEC63-1623-4EC6-93BC-AD938F26C449}" srcOrd="0" destOrd="1" presId="urn:microsoft.com/office/officeart/2005/8/layout/vList5"/>
    <dgm:cxn modelId="{6AFA1E77-40EF-4D82-BC70-108E18832BAC}" type="presOf" srcId="{1284D655-8430-4B77-929A-9CE86067B51F}" destId="{0DA0679E-7C43-4270-87ED-6E99B6945FAA}" srcOrd="0" destOrd="0" presId="urn:microsoft.com/office/officeart/2005/8/layout/vList5"/>
    <dgm:cxn modelId="{9A57E9A9-B8B3-465F-8133-72603DC34BB3}" type="presOf" srcId="{8A26BFE5-F495-4EA8-9ED4-74E3CB79CCB2}" destId="{4B2EEC63-1623-4EC6-93BC-AD938F26C449}" srcOrd="0" destOrd="0" presId="urn:microsoft.com/office/officeart/2005/8/layout/vList5"/>
    <dgm:cxn modelId="{61BF4D16-1878-462A-821F-96040171101C}" srcId="{20DA37BF-9C80-4A00-84C1-39EF4F5990EC}" destId="{51843C47-7CC0-442E-A668-9964839B8C16}" srcOrd="1" destOrd="0" parTransId="{1A45D31B-5D5E-4EA4-BE24-740419DC7795}" sibTransId="{29E88239-1162-49B5-AA25-A3348AFDA4D1}"/>
    <dgm:cxn modelId="{5BB8F3BC-A775-4355-909E-857FFDA019C3}" type="presParOf" srcId="{0DA0679E-7C43-4270-87ED-6E99B6945FAA}" destId="{5D84C095-D20E-49AF-BA4F-3A3302179984}" srcOrd="0" destOrd="0" presId="urn:microsoft.com/office/officeart/2005/8/layout/vList5"/>
    <dgm:cxn modelId="{BE4AD987-D51E-4B4B-AFB4-F5A8F9E566B2}" type="presParOf" srcId="{5D84C095-D20E-49AF-BA4F-3A3302179984}" destId="{C319D0F8-A42E-4708-9FA0-B645C86F8B4F}" srcOrd="0" destOrd="0" presId="urn:microsoft.com/office/officeart/2005/8/layout/vList5"/>
    <dgm:cxn modelId="{87FA5C08-B24A-4886-BFA7-A68618FE258B}" type="presParOf" srcId="{5D84C095-D20E-49AF-BA4F-3A3302179984}" destId="{4B2EEC63-1623-4EC6-93BC-AD938F26C4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FCE42-27AC-4424-94BD-B706D21C264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7EBCD5-6355-49C3-8B87-5A810E16D97F}">
      <dgm:prSet/>
      <dgm:spPr/>
      <dgm:t>
        <a:bodyPr/>
        <a:lstStyle/>
        <a:p>
          <a:pPr rtl="0"/>
          <a:r>
            <a:rPr lang="en-US" dirty="0" smtClean="0"/>
            <a:t>Factors that influence advocacy</a:t>
          </a:r>
          <a:endParaRPr lang="en-US" dirty="0"/>
        </a:p>
      </dgm:t>
    </dgm:pt>
    <dgm:pt modelId="{B12FEDE6-2DD8-440C-BAB3-54477FACBF80}" type="parTrans" cxnId="{7E7C1516-DD52-427B-99D8-3D7490FD23BE}">
      <dgm:prSet/>
      <dgm:spPr/>
      <dgm:t>
        <a:bodyPr/>
        <a:lstStyle/>
        <a:p>
          <a:endParaRPr lang="en-US"/>
        </a:p>
      </dgm:t>
    </dgm:pt>
    <dgm:pt modelId="{2763E595-E2D7-4904-A0AC-6D0B34C36D65}" type="sibTrans" cxnId="{7E7C1516-DD52-427B-99D8-3D7490FD23BE}">
      <dgm:prSet/>
      <dgm:spPr/>
      <dgm:t>
        <a:bodyPr/>
        <a:lstStyle/>
        <a:p>
          <a:endParaRPr lang="en-US"/>
        </a:p>
      </dgm:t>
    </dgm:pt>
    <dgm:pt modelId="{151C2C0E-D569-44CD-8307-CB939FAF95DA}">
      <dgm:prSet/>
      <dgm:spPr/>
      <dgm:t>
        <a:bodyPr/>
        <a:lstStyle/>
        <a:p>
          <a:pPr rtl="0"/>
          <a:r>
            <a:rPr lang="en-US" dirty="0" smtClean="0"/>
            <a:t>Funding and resources </a:t>
          </a:r>
          <a:endParaRPr lang="en-US" dirty="0"/>
        </a:p>
      </dgm:t>
    </dgm:pt>
    <dgm:pt modelId="{3B8031EC-9F24-44D9-A626-6624C0F44C0C}" type="parTrans" cxnId="{3974C0E6-525B-412F-9B5F-5FBAD99E4DE0}">
      <dgm:prSet/>
      <dgm:spPr/>
      <dgm:t>
        <a:bodyPr/>
        <a:lstStyle/>
        <a:p>
          <a:endParaRPr lang="en-US"/>
        </a:p>
      </dgm:t>
    </dgm:pt>
    <dgm:pt modelId="{FBF87887-8150-4D84-98E2-BEDED06D0630}" type="sibTrans" cxnId="{3974C0E6-525B-412F-9B5F-5FBAD99E4DE0}">
      <dgm:prSet/>
      <dgm:spPr/>
      <dgm:t>
        <a:bodyPr/>
        <a:lstStyle/>
        <a:p>
          <a:endParaRPr lang="en-US"/>
        </a:p>
      </dgm:t>
    </dgm:pt>
    <dgm:pt modelId="{A1533350-20DC-495C-8CE1-091EE396CA2F}">
      <dgm:prSet/>
      <dgm:spPr/>
      <dgm:t>
        <a:bodyPr/>
        <a:lstStyle/>
        <a:p>
          <a:pPr rtl="0"/>
          <a:r>
            <a:rPr lang="en-US" dirty="0" smtClean="0"/>
            <a:t>Environmental changes and political climate</a:t>
          </a:r>
          <a:endParaRPr lang="en-US" dirty="0"/>
        </a:p>
      </dgm:t>
    </dgm:pt>
    <dgm:pt modelId="{40D0E522-04AB-45B7-8F1D-8111A1E750DD}" type="parTrans" cxnId="{60118005-466C-4AF9-94C6-370B99D8D32F}">
      <dgm:prSet/>
      <dgm:spPr/>
      <dgm:t>
        <a:bodyPr/>
        <a:lstStyle/>
        <a:p>
          <a:endParaRPr lang="en-US"/>
        </a:p>
      </dgm:t>
    </dgm:pt>
    <dgm:pt modelId="{50B90B5E-970B-48BD-8059-43EE765818F5}" type="sibTrans" cxnId="{60118005-466C-4AF9-94C6-370B99D8D32F}">
      <dgm:prSet/>
      <dgm:spPr/>
      <dgm:t>
        <a:bodyPr/>
        <a:lstStyle/>
        <a:p>
          <a:endParaRPr lang="en-US"/>
        </a:p>
      </dgm:t>
    </dgm:pt>
    <dgm:pt modelId="{3E822DEF-F090-4FFC-A3A5-1817E4F8E929}">
      <dgm:prSet/>
      <dgm:spPr/>
      <dgm:t>
        <a:bodyPr/>
        <a:lstStyle/>
        <a:p>
          <a:pPr rtl="0"/>
          <a:r>
            <a:rPr lang="en-US" dirty="0" smtClean="0"/>
            <a:t>Organization’s mission</a:t>
          </a:r>
          <a:endParaRPr lang="en-US" dirty="0"/>
        </a:p>
      </dgm:t>
    </dgm:pt>
    <dgm:pt modelId="{D585AE31-602F-4526-9916-A48F3760F0AB}" type="parTrans" cxnId="{7BD498AB-230C-4806-8C10-DC5CEDF46951}">
      <dgm:prSet/>
      <dgm:spPr/>
      <dgm:t>
        <a:bodyPr/>
        <a:lstStyle/>
        <a:p>
          <a:endParaRPr lang="en-US"/>
        </a:p>
      </dgm:t>
    </dgm:pt>
    <dgm:pt modelId="{3A360C07-47C1-4A57-819C-2796542C27D0}" type="sibTrans" cxnId="{7BD498AB-230C-4806-8C10-DC5CEDF46951}">
      <dgm:prSet/>
      <dgm:spPr/>
      <dgm:t>
        <a:bodyPr/>
        <a:lstStyle/>
        <a:p>
          <a:endParaRPr lang="en-US"/>
        </a:p>
      </dgm:t>
    </dgm:pt>
    <dgm:pt modelId="{7AA28CA7-42B6-429E-9F78-07C578E54A3D}">
      <dgm:prSet/>
      <dgm:spPr/>
      <dgm:t>
        <a:bodyPr/>
        <a:lstStyle/>
        <a:p>
          <a:pPr rtl="0"/>
          <a:r>
            <a:rPr lang="en-US" dirty="0" smtClean="0"/>
            <a:t>Membership in coalitions and associations</a:t>
          </a:r>
          <a:endParaRPr lang="en-US" dirty="0"/>
        </a:p>
      </dgm:t>
    </dgm:pt>
    <dgm:pt modelId="{44E73CB6-4A8D-4ABE-89F3-102AE237FCF1}" type="parTrans" cxnId="{CD77B5C2-AAAB-4CB0-9184-E6989CCE3BF0}">
      <dgm:prSet/>
      <dgm:spPr/>
      <dgm:t>
        <a:bodyPr/>
        <a:lstStyle/>
        <a:p>
          <a:endParaRPr lang="en-US"/>
        </a:p>
      </dgm:t>
    </dgm:pt>
    <dgm:pt modelId="{60DAA53C-CEE2-426B-8E9F-A55AC8A49E42}" type="sibTrans" cxnId="{CD77B5C2-AAAB-4CB0-9184-E6989CCE3BF0}">
      <dgm:prSet/>
      <dgm:spPr/>
      <dgm:t>
        <a:bodyPr/>
        <a:lstStyle/>
        <a:p>
          <a:endParaRPr lang="en-US"/>
        </a:p>
      </dgm:t>
    </dgm:pt>
    <dgm:pt modelId="{8BEE2615-AFE4-4495-99B1-94B3CFF99890}">
      <dgm:prSet/>
      <dgm:spPr/>
      <dgm:t>
        <a:bodyPr/>
        <a:lstStyle/>
        <a:p>
          <a:pPr rtl="0"/>
          <a:r>
            <a:rPr lang="en-US" dirty="0" smtClean="0"/>
            <a:t>Tax laws</a:t>
          </a:r>
          <a:endParaRPr lang="en-US" dirty="0"/>
        </a:p>
      </dgm:t>
    </dgm:pt>
    <dgm:pt modelId="{8A67DC0F-D09D-4668-B3FF-E37578923416}" type="parTrans" cxnId="{BC5024B9-8754-46DB-9C9F-28AFAA63C1D9}">
      <dgm:prSet/>
      <dgm:spPr/>
      <dgm:t>
        <a:bodyPr/>
        <a:lstStyle/>
        <a:p>
          <a:endParaRPr lang="en-US"/>
        </a:p>
      </dgm:t>
    </dgm:pt>
    <dgm:pt modelId="{CB7E45E1-5E27-4D7B-BA2B-15AF7F37B86D}" type="sibTrans" cxnId="{BC5024B9-8754-46DB-9C9F-28AFAA63C1D9}">
      <dgm:prSet/>
      <dgm:spPr/>
      <dgm:t>
        <a:bodyPr/>
        <a:lstStyle/>
        <a:p>
          <a:endParaRPr lang="en-US"/>
        </a:p>
      </dgm:t>
    </dgm:pt>
    <dgm:pt modelId="{6D6229C1-6006-4A10-895D-5D34925A3FCC}">
      <dgm:prSet/>
      <dgm:spPr/>
      <dgm:t>
        <a:bodyPr/>
        <a:lstStyle/>
        <a:p>
          <a:pPr rtl="0"/>
          <a:r>
            <a:rPr lang="en-US" dirty="0" smtClean="0"/>
            <a:t>Professionalization </a:t>
          </a:r>
          <a:endParaRPr lang="en-US" dirty="0"/>
        </a:p>
      </dgm:t>
    </dgm:pt>
    <dgm:pt modelId="{45623CA4-61E8-482C-BB2A-E07715890836}" type="parTrans" cxnId="{A6EF4421-7069-4607-A243-DA56A811BC64}">
      <dgm:prSet/>
      <dgm:spPr/>
      <dgm:t>
        <a:bodyPr/>
        <a:lstStyle/>
        <a:p>
          <a:endParaRPr lang="en-US"/>
        </a:p>
      </dgm:t>
    </dgm:pt>
    <dgm:pt modelId="{F406D5B3-6EF2-426D-A381-C424D8956433}" type="sibTrans" cxnId="{A6EF4421-7069-4607-A243-DA56A811BC64}">
      <dgm:prSet/>
      <dgm:spPr/>
      <dgm:t>
        <a:bodyPr/>
        <a:lstStyle/>
        <a:p>
          <a:endParaRPr lang="en-US"/>
        </a:p>
      </dgm:t>
    </dgm:pt>
    <dgm:pt modelId="{5049D616-1AF7-44D7-B02F-831D0C165D92}" type="pres">
      <dgm:prSet presAssocID="{394FCE42-27AC-4424-94BD-B706D21C264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1AAD9A-91D3-41AC-BB88-0F070B8043D4}" type="pres">
      <dgm:prSet presAssocID="{8B7EBCD5-6355-49C3-8B87-5A810E16D97F}" presName="compNode" presStyleCnt="0"/>
      <dgm:spPr/>
    </dgm:pt>
    <dgm:pt modelId="{6659CA21-5413-4001-BCE5-23AE4C3CB7D7}" type="pres">
      <dgm:prSet presAssocID="{8B7EBCD5-6355-49C3-8B87-5A810E16D97F}" presName="aNode" presStyleLbl="bgShp" presStyleIdx="0" presStyleCnt="1"/>
      <dgm:spPr/>
      <dgm:t>
        <a:bodyPr/>
        <a:lstStyle/>
        <a:p>
          <a:endParaRPr lang="en-US"/>
        </a:p>
      </dgm:t>
    </dgm:pt>
    <dgm:pt modelId="{51960FD6-9626-47DB-9709-B9C40231D2D6}" type="pres">
      <dgm:prSet presAssocID="{8B7EBCD5-6355-49C3-8B87-5A810E16D97F}" presName="textNode" presStyleLbl="bgShp" presStyleIdx="0" presStyleCnt="1"/>
      <dgm:spPr/>
      <dgm:t>
        <a:bodyPr/>
        <a:lstStyle/>
        <a:p>
          <a:endParaRPr lang="en-US"/>
        </a:p>
      </dgm:t>
    </dgm:pt>
    <dgm:pt modelId="{8E47B45B-30C6-42EC-948D-E28525A3AC98}" type="pres">
      <dgm:prSet presAssocID="{8B7EBCD5-6355-49C3-8B87-5A810E16D97F}" presName="compChildNode" presStyleCnt="0"/>
      <dgm:spPr/>
    </dgm:pt>
    <dgm:pt modelId="{48F85716-9965-4A3C-BAF8-D4C512A5FC2B}" type="pres">
      <dgm:prSet presAssocID="{8B7EBCD5-6355-49C3-8B87-5A810E16D97F}" presName="theInnerList" presStyleCnt="0"/>
      <dgm:spPr/>
    </dgm:pt>
    <dgm:pt modelId="{BE9374C1-A8F4-4FFB-AC84-59D7124E7C8A}" type="pres">
      <dgm:prSet presAssocID="{151C2C0E-D569-44CD-8307-CB939FAF95DA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B5314-C02C-4807-9D61-92D3D70A8389}" type="pres">
      <dgm:prSet presAssocID="{151C2C0E-D569-44CD-8307-CB939FAF95DA}" presName="aSpace2" presStyleCnt="0"/>
      <dgm:spPr/>
    </dgm:pt>
    <dgm:pt modelId="{B32A67A5-3A36-4B88-9164-46B1A506219E}" type="pres">
      <dgm:prSet presAssocID="{A1533350-20DC-495C-8CE1-091EE396CA2F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DF6C7-84CA-45FA-93B1-1B3C4EF83B23}" type="pres">
      <dgm:prSet presAssocID="{A1533350-20DC-495C-8CE1-091EE396CA2F}" presName="aSpace2" presStyleCnt="0"/>
      <dgm:spPr/>
    </dgm:pt>
    <dgm:pt modelId="{0BA5F2F8-D7D7-490F-B418-D16DC344FE6C}" type="pres">
      <dgm:prSet presAssocID="{3E822DEF-F090-4FFC-A3A5-1817E4F8E92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8FE9-9535-437D-9EFA-8206702C2EFD}" type="pres">
      <dgm:prSet presAssocID="{3E822DEF-F090-4FFC-A3A5-1817E4F8E929}" presName="aSpace2" presStyleCnt="0"/>
      <dgm:spPr/>
    </dgm:pt>
    <dgm:pt modelId="{3B5F3C43-C3FA-4436-A01D-0668EACE5F40}" type="pres">
      <dgm:prSet presAssocID="{7AA28CA7-42B6-429E-9F78-07C578E54A3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B9AE6-9DDB-4CCA-8305-761DB0F12E8C}" type="pres">
      <dgm:prSet presAssocID="{7AA28CA7-42B6-429E-9F78-07C578E54A3D}" presName="aSpace2" presStyleCnt="0"/>
      <dgm:spPr/>
    </dgm:pt>
    <dgm:pt modelId="{8AA5BBE5-06B5-4B13-B482-0C52E083AD96}" type="pres">
      <dgm:prSet presAssocID="{8BEE2615-AFE4-4495-99B1-94B3CFF9989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EAA18-4A02-4C46-A6C5-B5174FD0B839}" type="pres">
      <dgm:prSet presAssocID="{8BEE2615-AFE4-4495-99B1-94B3CFF99890}" presName="aSpace2" presStyleCnt="0"/>
      <dgm:spPr/>
    </dgm:pt>
    <dgm:pt modelId="{117E8745-9365-4243-8C50-C6085CF3351A}" type="pres">
      <dgm:prSet presAssocID="{6D6229C1-6006-4A10-895D-5D34925A3FCC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34352C-7412-4823-A26D-521DB14D7B78}" type="presOf" srcId="{6D6229C1-6006-4A10-895D-5D34925A3FCC}" destId="{117E8745-9365-4243-8C50-C6085CF3351A}" srcOrd="0" destOrd="0" presId="urn:microsoft.com/office/officeart/2005/8/layout/lProcess2"/>
    <dgm:cxn modelId="{A6EF4421-7069-4607-A243-DA56A811BC64}" srcId="{8B7EBCD5-6355-49C3-8B87-5A810E16D97F}" destId="{6D6229C1-6006-4A10-895D-5D34925A3FCC}" srcOrd="5" destOrd="0" parTransId="{45623CA4-61E8-482C-BB2A-E07715890836}" sibTransId="{F406D5B3-6EF2-426D-A381-C424D8956433}"/>
    <dgm:cxn modelId="{CD77B5C2-AAAB-4CB0-9184-E6989CCE3BF0}" srcId="{8B7EBCD5-6355-49C3-8B87-5A810E16D97F}" destId="{7AA28CA7-42B6-429E-9F78-07C578E54A3D}" srcOrd="3" destOrd="0" parTransId="{44E73CB6-4A8D-4ABE-89F3-102AE237FCF1}" sibTransId="{60DAA53C-CEE2-426B-8E9F-A55AC8A49E42}"/>
    <dgm:cxn modelId="{00AA9D5D-0398-4804-B820-D211101C76FD}" type="presOf" srcId="{151C2C0E-D569-44CD-8307-CB939FAF95DA}" destId="{BE9374C1-A8F4-4FFB-AC84-59D7124E7C8A}" srcOrd="0" destOrd="0" presId="urn:microsoft.com/office/officeart/2005/8/layout/lProcess2"/>
    <dgm:cxn modelId="{7E7C1516-DD52-427B-99D8-3D7490FD23BE}" srcId="{394FCE42-27AC-4424-94BD-B706D21C264E}" destId="{8B7EBCD5-6355-49C3-8B87-5A810E16D97F}" srcOrd="0" destOrd="0" parTransId="{B12FEDE6-2DD8-440C-BAB3-54477FACBF80}" sibTransId="{2763E595-E2D7-4904-A0AC-6D0B34C36D65}"/>
    <dgm:cxn modelId="{60118005-466C-4AF9-94C6-370B99D8D32F}" srcId="{8B7EBCD5-6355-49C3-8B87-5A810E16D97F}" destId="{A1533350-20DC-495C-8CE1-091EE396CA2F}" srcOrd="1" destOrd="0" parTransId="{40D0E522-04AB-45B7-8F1D-8111A1E750DD}" sibTransId="{50B90B5E-970B-48BD-8059-43EE765818F5}"/>
    <dgm:cxn modelId="{7BD498AB-230C-4806-8C10-DC5CEDF46951}" srcId="{8B7EBCD5-6355-49C3-8B87-5A810E16D97F}" destId="{3E822DEF-F090-4FFC-A3A5-1817E4F8E929}" srcOrd="2" destOrd="0" parTransId="{D585AE31-602F-4526-9916-A48F3760F0AB}" sibTransId="{3A360C07-47C1-4A57-819C-2796542C27D0}"/>
    <dgm:cxn modelId="{96BDD6C1-2959-44D5-95D0-B2EBE97F0E75}" type="presOf" srcId="{A1533350-20DC-495C-8CE1-091EE396CA2F}" destId="{B32A67A5-3A36-4B88-9164-46B1A506219E}" srcOrd="0" destOrd="0" presId="urn:microsoft.com/office/officeart/2005/8/layout/lProcess2"/>
    <dgm:cxn modelId="{40E85CDA-D692-45E0-84F6-67B500BE7225}" type="presOf" srcId="{394FCE42-27AC-4424-94BD-B706D21C264E}" destId="{5049D616-1AF7-44D7-B02F-831D0C165D92}" srcOrd="0" destOrd="0" presId="urn:microsoft.com/office/officeart/2005/8/layout/lProcess2"/>
    <dgm:cxn modelId="{3974C0E6-525B-412F-9B5F-5FBAD99E4DE0}" srcId="{8B7EBCD5-6355-49C3-8B87-5A810E16D97F}" destId="{151C2C0E-D569-44CD-8307-CB939FAF95DA}" srcOrd="0" destOrd="0" parTransId="{3B8031EC-9F24-44D9-A626-6624C0F44C0C}" sibTransId="{FBF87887-8150-4D84-98E2-BEDED06D0630}"/>
    <dgm:cxn modelId="{A1C44E6F-1877-4893-A1B7-88551D091510}" type="presOf" srcId="{7AA28CA7-42B6-429E-9F78-07C578E54A3D}" destId="{3B5F3C43-C3FA-4436-A01D-0668EACE5F40}" srcOrd="0" destOrd="0" presId="urn:microsoft.com/office/officeart/2005/8/layout/lProcess2"/>
    <dgm:cxn modelId="{8821AF39-29FF-4F67-B882-81CF95A3816D}" type="presOf" srcId="{8BEE2615-AFE4-4495-99B1-94B3CFF99890}" destId="{8AA5BBE5-06B5-4B13-B482-0C52E083AD96}" srcOrd="0" destOrd="0" presId="urn:microsoft.com/office/officeart/2005/8/layout/lProcess2"/>
    <dgm:cxn modelId="{BC5024B9-8754-46DB-9C9F-28AFAA63C1D9}" srcId="{8B7EBCD5-6355-49C3-8B87-5A810E16D97F}" destId="{8BEE2615-AFE4-4495-99B1-94B3CFF99890}" srcOrd="4" destOrd="0" parTransId="{8A67DC0F-D09D-4668-B3FF-E37578923416}" sibTransId="{CB7E45E1-5E27-4D7B-BA2B-15AF7F37B86D}"/>
    <dgm:cxn modelId="{9BC2B083-16CC-44A2-B53C-237D5181EE56}" type="presOf" srcId="{8B7EBCD5-6355-49C3-8B87-5A810E16D97F}" destId="{51960FD6-9626-47DB-9709-B9C40231D2D6}" srcOrd="1" destOrd="0" presId="urn:microsoft.com/office/officeart/2005/8/layout/lProcess2"/>
    <dgm:cxn modelId="{4C65D697-EC19-4C8C-81D2-00E10BBFF155}" type="presOf" srcId="{3E822DEF-F090-4FFC-A3A5-1817E4F8E929}" destId="{0BA5F2F8-D7D7-490F-B418-D16DC344FE6C}" srcOrd="0" destOrd="0" presId="urn:microsoft.com/office/officeart/2005/8/layout/lProcess2"/>
    <dgm:cxn modelId="{5D0A00D8-F988-4D28-9FEE-D793D94732BF}" type="presOf" srcId="{8B7EBCD5-6355-49C3-8B87-5A810E16D97F}" destId="{6659CA21-5413-4001-BCE5-23AE4C3CB7D7}" srcOrd="0" destOrd="0" presId="urn:microsoft.com/office/officeart/2005/8/layout/lProcess2"/>
    <dgm:cxn modelId="{3E6CB809-0875-48E9-8313-E0D8090E6005}" type="presParOf" srcId="{5049D616-1AF7-44D7-B02F-831D0C165D92}" destId="{D71AAD9A-91D3-41AC-BB88-0F070B8043D4}" srcOrd="0" destOrd="0" presId="urn:microsoft.com/office/officeart/2005/8/layout/lProcess2"/>
    <dgm:cxn modelId="{8B5F29EB-12C9-476B-85DD-3A07EC6E3C88}" type="presParOf" srcId="{D71AAD9A-91D3-41AC-BB88-0F070B8043D4}" destId="{6659CA21-5413-4001-BCE5-23AE4C3CB7D7}" srcOrd="0" destOrd="0" presId="urn:microsoft.com/office/officeart/2005/8/layout/lProcess2"/>
    <dgm:cxn modelId="{2338AE98-AC84-4073-B050-81FCC7128D17}" type="presParOf" srcId="{D71AAD9A-91D3-41AC-BB88-0F070B8043D4}" destId="{51960FD6-9626-47DB-9709-B9C40231D2D6}" srcOrd="1" destOrd="0" presId="urn:microsoft.com/office/officeart/2005/8/layout/lProcess2"/>
    <dgm:cxn modelId="{DDC0DB8D-C6BF-40A6-B8AD-FE46AB0AECBE}" type="presParOf" srcId="{D71AAD9A-91D3-41AC-BB88-0F070B8043D4}" destId="{8E47B45B-30C6-42EC-948D-E28525A3AC98}" srcOrd="2" destOrd="0" presId="urn:microsoft.com/office/officeart/2005/8/layout/lProcess2"/>
    <dgm:cxn modelId="{C01F1F69-01AB-451E-89B2-816ABDA10B78}" type="presParOf" srcId="{8E47B45B-30C6-42EC-948D-E28525A3AC98}" destId="{48F85716-9965-4A3C-BAF8-D4C512A5FC2B}" srcOrd="0" destOrd="0" presId="urn:microsoft.com/office/officeart/2005/8/layout/lProcess2"/>
    <dgm:cxn modelId="{D5DA97EE-CDFC-4D92-BEB4-5F9852F24052}" type="presParOf" srcId="{48F85716-9965-4A3C-BAF8-D4C512A5FC2B}" destId="{BE9374C1-A8F4-4FFB-AC84-59D7124E7C8A}" srcOrd="0" destOrd="0" presId="urn:microsoft.com/office/officeart/2005/8/layout/lProcess2"/>
    <dgm:cxn modelId="{6E57AFB8-A561-4E42-BE23-F16FCFDCBB4E}" type="presParOf" srcId="{48F85716-9965-4A3C-BAF8-D4C512A5FC2B}" destId="{BFDB5314-C02C-4807-9D61-92D3D70A8389}" srcOrd="1" destOrd="0" presId="urn:microsoft.com/office/officeart/2005/8/layout/lProcess2"/>
    <dgm:cxn modelId="{6A30AA33-E416-4C14-B251-2635F631C81E}" type="presParOf" srcId="{48F85716-9965-4A3C-BAF8-D4C512A5FC2B}" destId="{B32A67A5-3A36-4B88-9164-46B1A506219E}" srcOrd="2" destOrd="0" presId="urn:microsoft.com/office/officeart/2005/8/layout/lProcess2"/>
    <dgm:cxn modelId="{F2BB5024-CB6E-49DA-8496-BCACE55C4907}" type="presParOf" srcId="{48F85716-9965-4A3C-BAF8-D4C512A5FC2B}" destId="{433DF6C7-84CA-45FA-93B1-1B3C4EF83B23}" srcOrd="3" destOrd="0" presId="urn:microsoft.com/office/officeart/2005/8/layout/lProcess2"/>
    <dgm:cxn modelId="{172DDF44-DEB2-48E4-97E7-9AA4A1E85C20}" type="presParOf" srcId="{48F85716-9965-4A3C-BAF8-D4C512A5FC2B}" destId="{0BA5F2F8-D7D7-490F-B418-D16DC344FE6C}" srcOrd="4" destOrd="0" presId="urn:microsoft.com/office/officeart/2005/8/layout/lProcess2"/>
    <dgm:cxn modelId="{B79C9B2C-8BA0-416F-A555-471653569F2A}" type="presParOf" srcId="{48F85716-9965-4A3C-BAF8-D4C512A5FC2B}" destId="{3DEF8FE9-9535-437D-9EFA-8206702C2EFD}" srcOrd="5" destOrd="0" presId="urn:microsoft.com/office/officeart/2005/8/layout/lProcess2"/>
    <dgm:cxn modelId="{BF1A0069-09CD-4209-A50B-6487631DB6EE}" type="presParOf" srcId="{48F85716-9965-4A3C-BAF8-D4C512A5FC2B}" destId="{3B5F3C43-C3FA-4436-A01D-0668EACE5F40}" srcOrd="6" destOrd="0" presId="urn:microsoft.com/office/officeart/2005/8/layout/lProcess2"/>
    <dgm:cxn modelId="{AD34F828-D979-42C9-958C-262E14BBDD6B}" type="presParOf" srcId="{48F85716-9965-4A3C-BAF8-D4C512A5FC2B}" destId="{55AB9AE6-9DDB-4CCA-8305-761DB0F12E8C}" srcOrd="7" destOrd="0" presId="urn:microsoft.com/office/officeart/2005/8/layout/lProcess2"/>
    <dgm:cxn modelId="{B73C642D-1CAF-401C-90F3-451FE327C296}" type="presParOf" srcId="{48F85716-9965-4A3C-BAF8-D4C512A5FC2B}" destId="{8AA5BBE5-06B5-4B13-B482-0C52E083AD96}" srcOrd="8" destOrd="0" presId="urn:microsoft.com/office/officeart/2005/8/layout/lProcess2"/>
    <dgm:cxn modelId="{35A3B5F6-C7AF-4619-8A95-577EDE744343}" type="presParOf" srcId="{48F85716-9965-4A3C-BAF8-D4C512A5FC2B}" destId="{2EEEAA18-4A02-4C46-A6C5-B5174FD0B839}" srcOrd="9" destOrd="0" presId="urn:microsoft.com/office/officeart/2005/8/layout/lProcess2"/>
    <dgm:cxn modelId="{C4E0207F-FF3F-4E1D-92EF-9F14EEE0EEA7}" type="presParOf" srcId="{48F85716-9965-4A3C-BAF8-D4C512A5FC2B}" destId="{117E8745-9365-4243-8C50-C6085CF3351A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A880A-F5AE-4F3D-82BD-88B9C52C3C7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A4F2E0-0CD0-4BB3-9950-648EA34006BF}">
      <dgm:prSet phldrT="[Text]" custT="1"/>
      <dgm:spPr/>
      <dgm:t>
        <a:bodyPr/>
        <a:lstStyle/>
        <a:p>
          <a:r>
            <a:rPr lang="en-US" sz="2400" b="1" dirty="0" smtClean="0"/>
            <a:t>Control variables </a:t>
          </a:r>
          <a:endParaRPr lang="en-US" sz="2400" dirty="0"/>
        </a:p>
      </dgm:t>
    </dgm:pt>
    <dgm:pt modelId="{31CFEF9A-0F2A-4C1B-A358-215BDFEAB2CF}" type="parTrans" cxnId="{A343BEE7-8217-46FC-976D-CE857DBF938F}">
      <dgm:prSet/>
      <dgm:spPr/>
      <dgm:t>
        <a:bodyPr/>
        <a:lstStyle/>
        <a:p>
          <a:endParaRPr lang="en-US"/>
        </a:p>
      </dgm:t>
    </dgm:pt>
    <dgm:pt modelId="{99560E1B-5588-4BAC-B595-4A79B637E904}" type="sibTrans" cxnId="{A343BEE7-8217-46FC-976D-CE857DBF938F}">
      <dgm:prSet/>
      <dgm:spPr/>
      <dgm:t>
        <a:bodyPr/>
        <a:lstStyle/>
        <a:p>
          <a:endParaRPr lang="en-US" dirty="0"/>
        </a:p>
      </dgm:t>
    </dgm:pt>
    <dgm:pt modelId="{8228832F-E09B-44C3-84F1-A6A12E9AA0AF}">
      <dgm:prSet phldrT="[Text]" custT="1"/>
      <dgm:spPr/>
      <dgm:t>
        <a:bodyPr/>
        <a:lstStyle/>
        <a:p>
          <a:r>
            <a:rPr lang="en-US" sz="1800" dirty="0" smtClean="0"/>
            <a:t>Organizations’ size </a:t>
          </a:r>
          <a:endParaRPr lang="en-US" sz="1800" dirty="0"/>
        </a:p>
      </dgm:t>
    </dgm:pt>
    <dgm:pt modelId="{6D86C5C7-2694-4812-9256-52492EBBDBD5}" type="parTrans" cxnId="{31B2C994-CD21-4433-8F85-5DF8B92C0123}">
      <dgm:prSet/>
      <dgm:spPr/>
      <dgm:t>
        <a:bodyPr/>
        <a:lstStyle/>
        <a:p>
          <a:endParaRPr lang="en-US"/>
        </a:p>
      </dgm:t>
    </dgm:pt>
    <dgm:pt modelId="{DBC02717-ACC7-435F-81E7-3BE26A015A67}" type="sibTrans" cxnId="{31B2C994-CD21-4433-8F85-5DF8B92C0123}">
      <dgm:prSet/>
      <dgm:spPr/>
      <dgm:t>
        <a:bodyPr/>
        <a:lstStyle/>
        <a:p>
          <a:endParaRPr lang="en-US"/>
        </a:p>
      </dgm:t>
    </dgm:pt>
    <dgm:pt modelId="{655E3636-478F-499A-B56E-CB5EC10B3FF3}">
      <dgm:prSet phldrT="[Text]" custT="1"/>
      <dgm:spPr/>
      <dgm:t>
        <a:bodyPr/>
        <a:lstStyle/>
        <a:p>
          <a:r>
            <a:rPr lang="en-US" sz="2400" b="1" dirty="0" smtClean="0"/>
            <a:t>Institutional variables </a:t>
          </a:r>
          <a:endParaRPr lang="en-US" sz="2400" dirty="0"/>
        </a:p>
      </dgm:t>
    </dgm:pt>
    <dgm:pt modelId="{A48CC608-160B-43FE-A37E-A5570DFF7EAD}" type="parTrans" cxnId="{DBA6DE7F-F751-45C6-8B58-8408A65701E7}">
      <dgm:prSet/>
      <dgm:spPr/>
      <dgm:t>
        <a:bodyPr/>
        <a:lstStyle/>
        <a:p>
          <a:endParaRPr lang="en-US"/>
        </a:p>
      </dgm:t>
    </dgm:pt>
    <dgm:pt modelId="{4B8B0E0B-64BD-4692-991F-240773FCE68C}" type="sibTrans" cxnId="{DBA6DE7F-F751-45C6-8B58-8408A65701E7}">
      <dgm:prSet/>
      <dgm:spPr/>
      <dgm:t>
        <a:bodyPr/>
        <a:lstStyle/>
        <a:p>
          <a:endParaRPr lang="en-US" dirty="0"/>
        </a:p>
      </dgm:t>
    </dgm:pt>
    <dgm:pt modelId="{BD95E4AC-EAFA-4B70-BEEF-EEB9ADBD0288}">
      <dgm:prSet phldrT="[Text]" custT="1"/>
      <dgm:spPr/>
      <dgm:t>
        <a:bodyPr/>
        <a:lstStyle/>
        <a:p>
          <a:r>
            <a:rPr lang="en-US" sz="1800" dirty="0" smtClean="0"/>
            <a:t>Formalization</a:t>
          </a:r>
          <a:endParaRPr lang="en-US" sz="1800" dirty="0"/>
        </a:p>
      </dgm:t>
    </dgm:pt>
    <dgm:pt modelId="{209C0829-4E76-4F59-B481-AB273E7A1514}" type="parTrans" cxnId="{95F86139-2A6A-41DC-AE2A-93ACFE6648EB}">
      <dgm:prSet/>
      <dgm:spPr/>
      <dgm:t>
        <a:bodyPr/>
        <a:lstStyle/>
        <a:p>
          <a:endParaRPr lang="en-US"/>
        </a:p>
      </dgm:t>
    </dgm:pt>
    <dgm:pt modelId="{ED58302E-36F0-4456-AF92-3B1A1E886963}" type="sibTrans" cxnId="{95F86139-2A6A-41DC-AE2A-93ACFE6648EB}">
      <dgm:prSet/>
      <dgm:spPr/>
      <dgm:t>
        <a:bodyPr/>
        <a:lstStyle/>
        <a:p>
          <a:endParaRPr lang="en-US"/>
        </a:p>
      </dgm:t>
    </dgm:pt>
    <dgm:pt modelId="{AA217AF4-89A1-4464-92C2-E1A3F57CD288}">
      <dgm:prSet phldrT="[Text]" custT="1"/>
      <dgm:spPr/>
      <dgm:t>
        <a:bodyPr/>
        <a:lstStyle/>
        <a:p>
          <a:r>
            <a:rPr lang="en-US" sz="2400" b="1" dirty="0" smtClean="0"/>
            <a:t>Advocacy</a:t>
          </a:r>
          <a:endParaRPr lang="en-US" sz="2400" dirty="0"/>
        </a:p>
      </dgm:t>
    </dgm:pt>
    <dgm:pt modelId="{E9C4583C-0623-4695-8962-0A32537A5825}" type="parTrans" cxnId="{AE53E48B-F4DE-4954-814D-576405D92303}">
      <dgm:prSet/>
      <dgm:spPr/>
      <dgm:t>
        <a:bodyPr/>
        <a:lstStyle/>
        <a:p>
          <a:endParaRPr lang="en-US"/>
        </a:p>
      </dgm:t>
    </dgm:pt>
    <dgm:pt modelId="{39D6986D-D5BE-4EE3-A2E9-D4D488D402C0}" type="sibTrans" cxnId="{AE53E48B-F4DE-4954-814D-576405D92303}">
      <dgm:prSet/>
      <dgm:spPr/>
      <dgm:t>
        <a:bodyPr/>
        <a:lstStyle/>
        <a:p>
          <a:endParaRPr lang="en-US"/>
        </a:p>
      </dgm:t>
    </dgm:pt>
    <dgm:pt modelId="{6AF0032A-13FB-4660-9E35-0D607B723629}">
      <dgm:prSet phldrT="[Text]" custT="1"/>
      <dgm:spPr/>
      <dgm:t>
        <a:bodyPr/>
        <a:lstStyle/>
        <a:p>
          <a:r>
            <a:rPr lang="en-US" sz="1800" dirty="0" smtClean="0"/>
            <a:t>Overall advocacy participation</a:t>
          </a:r>
          <a:endParaRPr lang="en-US" sz="1800" dirty="0"/>
        </a:p>
      </dgm:t>
    </dgm:pt>
    <dgm:pt modelId="{60432660-FF06-464D-B750-DF7B1C759A23}" type="parTrans" cxnId="{B887A989-D410-4885-AEDD-4F832469DB8A}">
      <dgm:prSet/>
      <dgm:spPr/>
      <dgm:t>
        <a:bodyPr/>
        <a:lstStyle/>
        <a:p>
          <a:endParaRPr lang="en-US"/>
        </a:p>
      </dgm:t>
    </dgm:pt>
    <dgm:pt modelId="{C514AB38-B419-4642-AC37-0C79FF54789C}" type="sibTrans" cxnId="{B887A989-D410-4885-AEDD-4F832469DB8A}">
      <dgm:prSet/>
      <dgm:spPr/>
      <dgm:t>
        <a:bodyPr/>
        <a:lstStyle/>
        <a:p>
          <a:endParaRPr lang="en-US"/>
        </a:p>
      </dgm:t>
    </dgm:pt>
    <dgm:pt modelId="{493B194F-1AEB-4248-BAEB-66465B37B732}">
      <dgm:prSet custT="1"/>
      <dgm:spPr/>
      <dgm:t>
        <a:bodyPr/>
        <a:lstStyle/>
        <a:p>
          <a:r>
            <a:rPr lang="en-US" sz="1800" dirty="0" smtClean="0"/>
            <a:t>Organizations’ age</a:t>
          </a:r>
          <a:endParaRPr lang="en-US" sz="1800" dirty="0"/>
        </a:p>
      </dgm:t>
    </dgm:pt>
    <dgm:pt modelId="{13BC6C63-37A7-4229-942F-3F241CE75D68}" type="parTrans" cxnId="{268CFDFC-0E71-4E48-8732-01A290BC9D8F}">
      <dgm:prSet/>
      <dgm:spPr/>
      <dgm:t>
        <a:bodyPr/>
        <a:lstStyle/>
        <a:p>
          <a:endParaRPr lang="en-US"/>
        </a:p>
      </dgm:t>
    </dgm:pt>
    <dgm:pt modelId="{E21C46AE-0547-451C-ACEA-8FD22D0F9983}" type="sibTrans" cxnId="{268CFDFC-0E71-4E48-8732-01A290BC9D8F}">
      <dgm:prSet/>
      <dgm:spPr/>
      <dgm:t>
        <a:bodyPr/>
        <a:lstStyle/>
        <a:p>
          <a:endParaRPr lang="en-US"/>
        </a:p>
      </dgm:t>
    </dgm:pt>
    <dgm:pt modelId="{3ABB2480-5C98-4B5C-AD50-698FE7025142}">
      <dgm:prSet custT="1"/>
      <dgm:spPr/>
      <dgm:t>
        <a:bodyPr/>
        <a:lstStyle/>
        <a:p>
          <a:r>
            <a:rPr lang="en-US" sz="1800" dirty="0" smtClean="0"/>
            <a:t>Funding </a:t>
          </a:r>
          <a:endParaRPr lang="en-US" sz="1800" dirty="0"/>
        </a:p>
      </dgm:t>
    </dgm:pt>
    <dgm:pt modelId="{598D2475-16F6-410D-8596-DE9615414377}" type="parTrans" cxnId="{9003A9D9-B583-4580-B931-881CA63D4C24}">
      <dgm:prSet/>
      <dgm:spPr/>
      <dgm:t>
        <a:bodyPr/>
        <a:lstStyle/>
        <a:p>
          <a:endParaRPr lang="en-US"/>
        </a:p>
      </dgm:t>
    </dgm:pt>
    <dgm:pt modelId="{65BA657E-269A-4ADE-9579-919D8C868BFE}" type="sibTrans" cxnId="{9003A9D9-B583-4580-B931-881CA63D4C24}">
      <dgm:prSet/>
      <dgm:spPr/>
      <dgm:t>
        <a:bodyPr/>
        <a:lstStyle/>
        <a:p>
          <a:endParaRPr lang="en-US"/>
        </a:p>
      </dgm:t>
    </dgm:pt>
    <dgm:pt modelId="{6CD0CE74-4710-4499-87F7-6C9995D14C54}">
      <dgm:prSet custT="1"/>
      <dgm:spPr/>
      <dgm:t>
        <a:bodyPr/>
        <a:lstStyle/>
        <a:p>
          <a:r>
            <a:rPr lang="en-US" sz="1800" dirty="0" smtClean="0"/>
            <a:t>Tax laws</a:t>
          </a:r>
          <a:endParaRPr lang="en-US" sz="1800" dirty="0"/>
        </a:p>
      </dgm:t>
    </dgm:pt>
    <dgm:pt modelId="{CF326DA2-22F9-4C7A-B023-67531B81190D}" type="parTrans" cxnId="{5A3D9370-3CDF-4725-B0BA-D879C5CF80E8}">
      <dgm:prSet/>
      <dgm:spPr/>
      <dgm:t>
        <a:bodyPr/>
        <a:lstStyle/>
        <a:p>
          <a:endParaRPr lang="en-US"/>
        </a:p>
      </dgm:t>
    </dgm:pt>
    <dgm:pt modelId="{2709C040-AD5E-4E30-8348-F702E0228A10}" type="sibTrans" cxnId="{5A3D9370-3CDF-4725-B0BA-D879C5CF80E8}">
      <dgm:prSet/>
      <dgm:spPr/>
      <dgm:t>
        <a:bodyPr/>
        <a:lstStyle/>
        <a:p>
          <a:endParaRPr lang="en-US"/>
        </a:p>
      </dgm:t>
    </dgm:pt>
    <dgm:pt modelId="{E6B19202-3974-4560-B63B-4DB11BA1B8CF}">
      <dgm:prSet custT="1"/>
      <dgm:spPr/>
      <dgm:t>
        <a:bodyPr/>
        <a:lstStyle/>
        <a:p>
          <a:r>
            <a:rPr lang="en-US" sz="1800" dirty="0" smtClean="0"/>
            <a:t>Advocacy structure</a:t>
          </a:r>
          <a:endParaRPr lang="en-US" sz="1800" dirty="0"/>
        </a:p>
      </dgm:t>
    </dgm:pt>
    <dgm:pt modelId="{1CA4893E-243A-496B-97C6-692691458776}" type="parTrans" cxnId="{81A948C2-68AF-442B-A793-FACB174D9E92}">
      <dgm:prSet/>
      <dgm:spPr/>
      <dgm:t>
        <a:bodyPr/>
        <a:lstStyle/>
        <a:p>
          <a:endParaRPr lang="en-US"/>
        </a:p>
      </dgm:t>
    </dgm:pt>
    <dgm:pt modelId="{A071D3DA-F3F5-4896-8041-22FE2FE4E6BA}" type="sibTrans" cxnId="{81A948C2-68AF-442B-A793-FACB174D9E92}">
      <dgm:prSet/>
      <dgm:spPr/>
      <dgm:t>
        <a:bodyPr/>
        <a:lstStyle/>
        <a:p>
          <a:endParaRPr lang="en-US"/>
        </a:p>
      </dgm:t>
    </dgm:pt>
    <dgm:pt modelId="{E0ECE084-CF79-45B5-9510-D6E4F6ECC022}">
      <dgm:prSet phldrT="[Text]" custT="1"/>
      <dgm:spPr/>
      <dgm:t>
        <a:bodyPr/>
        <a:lstStyle/>
        <a:p>
          <a:r>
            <a:rPr lang="en-US" sz="1800" dirty="0" smtClean="0"/>
            <a:t>Professionalization </a:t>
          </a:r>
          <a:endParaRPr lang="en-US" sz="1800" dirty="0"/>
        </a:p>
      </dgm:t>
    </dgm:pt>
    <dgm:pt modelId="{48162D42-35BE-41E5-A504-2EDB3A8DE5A2}" type="parTrans" cxnId="{8FD6E194-6DE6-4E78-9881-E4EB94D7938B}">
      <dgm:prSet/>
      <dgm:spPr/>
      <dgm:t>
        <a:bodyPr/>
        <a:lstStyle/>
        <a:p>
          <a:endParaRPr lang="en-US"/>
        </a:p>
      </dgm:t>
    </dgm:pt>
    <dgm:pt modelId="{7F69CD56-B0AB-4C6C-A2E1-255D70CB57EF}" type="sibTrans" cxnId="{8FD6E194-6DE6-4E78-9881-E4EB94D7938B}">
      <dgm:prSet/>
      <dgm:spPr/>
      <dgm:t>
        <a:bodyPr/>
        <a:lstStyle/>
        <a:p>
          <a:endParaRPr lang="en-US"/>
        </a:p>
      </dgm:t>
    </dgm:pt>
    <dgm:pt modelId="{5A38F058-FA1F-4A50-BC24-E6B735DA6B7F}">
      <dgm:prSet custT="1"/>
      <dgm:spPr/>
      <dgm:t>
        <a:bodyPr/>
        <a:lstStyle/>
        <a:p>
          <a:r>
            <a:rPr lang="en-US" sz="1800" dirty="0" smtClean="0"/>
            <a:t>Advocacy targets</a:t>
          </a:r>
          <a:endParaRPr lang="en-US" sz="1800" dirty="0"/>
        </a:p>
      </dgm:t>
    </dgm:pt>
    <dgm:pt modelId="{7325A3F2-717D-4014-8186-04D63ED30CE8}" type="parTrans" cxnId="{B01FEF3F-B7C2-4514-AAFC-2AB945831B55}">
      <dgm:prSet/>
      <dgm:spPr/>
      <dgm:t>
        <a:bodyPr/>
        <a:lstStyle/>
        <a:p>
          <a:endParaRPr lang="en-US"/>
        </a:p>
      </dgm:t>
    </dgm:pt>
    <dgm:pt modelId="{2A5D4A25-BC91-4A33-B4CC-87844663C998}" type="sibTrans" cxnId="{B01FEF3F-B7C2-4514-AAFC-2AB945831B55}">
      <dgm:prSet/>
      <dgm:spPr/>
      <dgm:t>
        <a:bodyPr/>
        <a:lstStyle/>
        <a:p>
          <a:endParaRPr lang="en-US"/>
        </a:p>
      </dgm:t>
    </dgm:pt>
    <dgm:pt modelId="{2C3B72F9-2486-45A4-97F9-BF983DC85F99}" type="pres">
      <dgm:prSet presAssocID="{4D9A880A-F5AE-4F3D-82BD-88B9C52C3C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1436F3-B233-4B79-8CF8-1C5502F99C24}" type="pres">
      <dgm:prSet presAssocID="{B5A4F2E0-0CD0-4BB3-9950-648EA34006BF}" presName="node" presStyleLbl="node1" presStyleIdx="0" presStyleCnt="3" custScaleX="132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FB532-88B8-4FB8-A689-D580254B9D9C}" type="pres">
      <dgm:prSet presAssocID="{99560E1B-5588-4BAC-B595-4A79B637E90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AF41223-D363-4D81-8521-0FEF23347517}" type="pres">
      <dgm:prSet presAssocID="{99560E1B-5588-4BAC-B595-4A79B637E90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CBAB770-B0D0-4602-8436-B22533D50BA3}" type="pres">
      <dgm:prSet presAssocID="{655E3636-478F-499A-B56E-CB5EC10B3FF3}" presName="node" presStyleLbl="node1" presStyleIdx="1" presStyleCnt="3" custScaleX="159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13581-4E06-4710-9C80-B7CD992D5FD0}" type="pres">
      <dgm:prSet presAssocID="{4B8B0E0B-64BD-4692-991F-240773FCE68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33F4339-5659-4792-B1A4-FEC59D8370A5}" type="pres">
      <dgm:prSet presAssocID="{4B8B0E0B-64BD-4692-991F-240773FCE68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E2E2FFE-85E6-4FD6-906C-A439C469AD2D}" type="pres">
      <dgm:prSet presAssocID="{AA217AF4-89A1-4464-92C2-E1A3F57CD288}" presName="node" presStyleLbl="node1" presStyleIdx="2" presStyleCnt="3" custScaleX="113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3BEE7-8217-46FC-976D-CE857DBF938F}" srcId="{4D9A880A-F5AE-4F3D-82BD-88B9C52C3C7D}" destId="{B5A4F2E0-0CD0-4BB3-9950-648EA34006BF}" srcOrd="0" destOrd="0" parTransId="{31CFEF9A-0F2A-4C1B-A358-215BDFEAB2CF}" sibTransId="{99560E1B-5588-4BAC-B595-4A79B637E904}"/>
    <dgm:cxn modelId="{9003A9D9-B583-4580-B931-881CA63D4C24}" srcId="{655E3636-478F-499A-B56E-CB5EC10B3FF3}" destId="{3ABB2480-5C98-4B5C-AD50-698FE7025142}" srcOrd="2" destOrd="0" parTransId="{598D2475-16F6-410D-8596-DE9615414377}" sibTransId="{65BA657E-269A-4ADE-9579-919D8C868BFE}"/>
    <dgm:cxn modelId="{95F86139-2A6A-41DC-AE2A-93ACFE6648EB}" srcId="{655E3636-478F-499A-B56E-CB5EC10B3FF3}" destId="{BD95E4AC-EAFA-4B70-BEEF-EEB9ADBD0288}" srcOrd="0" destOrd="0" parTransId="{209C0829-4E76-4F59-B481-AB273E7A1514}" sibTransId="{ED58302E-36F0-4456-AF92-3B1A1E886963}"/>
    <dgm:cxn modelId="{3CB7D5B4-FEB0-4AA3-B11E-D195461A3399}" type="presOf" srcId="{E6B19202-3974-4560-B63B-4DB11BA1B8CF}" destId="{AE2E2FFE-85E6-4FD6-906C-A439C469AD2D}" srcOrd="0" destOrd="2" presId="urn:microsoft.com/office/officeart/2005/8/layout/process1"/>
    <dgm:cxn modelId="{B01FEF3F-B7C2-4514-AAFC-2AB945831B55}" srcId="{AA217AF4-89A1-4464-92C2-E1A3F57CD288}" destId="{5A38F058-FA1F-4A50-BC24-E6B735DA6B7F}" srcOrd="2" destOrd="0" parTransId="{7325A3F2-717D-4014-8186-04D63ED30CE8}" sibTransId="{2A5D4A25-BC91-4A33-B4CC-87844663C998}"/>
    <dgm:cxn modelId="{9C3B3095-DD24-4E09-B485-9E6B52843828}" type="presOf" srcId="{6CD0CE74-4710-4499-87F7-6C9995D14C54}" destId="{0CBAB770-B0D0-4602-8436-B22533D50BA3}" srcOrd="0" destOrd="4" presId="urn:microsoft.com/office/officeart/2005/8/layout/process1"/>
    <dgm:cxn modelId="{268CFDFC-0E71-4E48-8732-01A290BC9D8F}" srcId="{B5A4F2E0-0CD0-4BB3-9950-648EA34006BF}" destId="{493B194F-1AEB-4248-BAEB-66465B37B732}" srcOrd="1" destOrd="0" parTransId="{13BC6C63-37A7-4229-942F-3F241CE75D68}" sibTransId="{E21C46AE-0547-451C-ACEA-8FD22D0F9983}"/>
    <dgm:cxn modelId="{9CE2A294-338E-4552-BE87-382098620FFE}" type="presOf" srcId="{6AF0032A-13FB-4660-9E35-0D607B723629}" destId="{AE2E2FFE-85E6-4FD6-906C-A439C469AD2D}" srcOrd="0" destOrd="1" presId="urn:microsoft.com/office/officeart/2005/8/layout/process1"/>
    <dgm:cxn modelId="{8FD6E194-6DE6-4E78-9881-E4EB94D7938B}" srcId="{655E3636-478F-499A-B56E-CB5EC10B3FF3}" destId="{E0ECE084-CF79-45B5-9510-D6E4F6ECC022}" srcOrd="1" destOrd="0" parTransId="{48162D42-35BE-41E5-A504-2EDB3A8DE5A2}" sibTransId="{7F69CD56-B0AB-4C6C-A2E1-255D70CB57EF}"/>
    <dgm:cxn modelId="{247C45CB-53E1-4406-8344-2C42F9A2C1E1}" type="presOf" srcId="{5A38F058-FA1F-4A50-BC24-E6B735DA6B7F}" destId="{AE2E2FFE-85E6-4FD6-906C-A439C469AD2D}" srcOrd="0" destOrd="3" presId="urn:microsoft.com/office/officeart/2005/8/layout/process1"/>
    <dgm:cxn modelId="{AE53E48B-F4DE-4954-814D-576405D92303}" srcId="{4D9A880A-F5AE-4F3D-82BD-88B9C52C3C7D}" destId="{AA217AF4-89A1-4464-92C2-E1A3F57CD288}" srcOrd="2" destOrd="0" parTransId="{E9C4583C-0623-4695-8962-0A32537A5825}" sibTransId="{39D6986D-D5BE-4EE3-A2E9-D4D488D402C0}"/>
    <dgm:cxn modelId="{E7E5DABC-36DF-4509-8592-3EB506CB41FA}" type="presOf" srcId="{99560E1B-5588-4BAC-B595-4A79B637E904}" destId="{F38FB532-88B8-4FB8-A689-D580254B9D9C}" srcOrd="0" destOrd="0" presId="urn:microsoft.com/office/officeart/2005/8/layout/process1"/>
    <dgm:cxn modelId="{59F9B5B0-B9BA-4E91-8470-3AD2C02DECC0}" type="presOf" srcId="{4B8B0E0B-64BD-4692-991F-240773FCE68C}" destId="{833F4339-5659-4792-B1A4-FEC59D8370A5}" srcOrd="1" destOrd="0" presId="urn:microsoft.com/office/officeart/2005/8/layout/process1"/>
    <dgm:cxn modelId="{1AF6C22A-E82E-4BD0-A9C5-706E142831DF}" type="presOf" srcId="{B5A4F2E0-0CD0-4BB3-9950-648EA34006BF}" destId="{561436F3-B233-4B79-8CF8-1C5502F99C24}" srcOrd="0" destOrd="0" presId="urn:microsoft.com/office/officeart/2005/8/layout/process1"/>
    <dgm:cxn modelId="{5A3D9370-3CDF-4725-B0BA-D879C5CF80E8}" srcId="{655E3636-478F-499A-B56E-CB5EC10B3FF3}" destId="{6CD0CE74-4710-4499-87F7-6C9995D14C54}" srcOrd="3" destOrd="0" parTransId="{CF326DA2-22F9-4C7A-B023-67531B81190D}" sibTransId="{2709C040-AD5E-4E30-8348-F702E0228A10}"/>
    <dgm:cxn modelId="{893AB683-D6A7-453A-8FC3-B8A06AA9BEE4}" type="presOf" srcId="{BD95E4AC-EAFA-4B70-BEEF-EEB9ADBD0288}" destId="{0CBAB770-B0D0-4602-8436-B22533D50BA3}" srcOrd="0" destOrd="1" presId="urn:microsoft.com/office/officeart/2005/8/layout/process1"/>
    <dgm:cxn modelId="{DBA6DE7F-F751-45C6-8B58-8408A65701E7}" srcId="{4D9A880A-F5AE-4F3D-82BD-88B9C52C3C7D}" destId="{655E3636-478F-499A-B56E-CB5EC10B3FF3}" srcOrd="1" destOrd="0" parTransId="{A48CC608-160B-43FE-A37E-A5570DFF7EAD}" sibTransId="{4B8B0E0B-64BD-4692-991F-240773FCE68C}"/>
    <dgm:cxn modelId="{0169C221-E1C0-41AF-82CE-FBE03FCC4A8F}" type="presOf" srcId="{8228832F-E09B-44C3-84F1-A6A12E9AA0AF}" destId="{561436F3-B233-4B79-8CF8-1C5502F99C24}" srcOrd="0" destOrd="1" presId="urn:microsoft.com/office/officeart/2005/8/layout/process1"/>
    <dgm:cxn modelId="{C53BCF8A-2EA8-4B64-B7A5-366C70EEF831}" type="presOf" srcId="{AA217AF4-89A1-4464-92C2-E1A3F57CD288}" destId="{AE2E2FFE-85E6-4FD6-906C-A439C469AD2D}" srcOrd="0" destOrd="0" presId="urn:microsoft.com/office/officeart/2005/8/layout/process1"/>
    <dgm:cxn modelId="{B887A989-D410-4885-AEDD-4F832469DB8A}" srcId="{AA217AF4-89A1-4464-92C2-E1A3F57CD288}" destId="{6AF0032A-13FB-4660-9E35-0D607B723629}" srcOrd="0" destOrd="0" parTransId="{60432660-FF06-464D-B750-DF7B1C759A23}" sibTransId="{C514AB38-B419-4642-AC37-0C79FF54789C}"/>
    <dgm:cxn modelId="{2EB1221E-8B4C-4C17-8788-D6A8EF1C24E5}" type="presOf" srcId="{4B8B0E0B-64BD-4692-991F-240773FCE68C}" destId="{AC013581-4E06-4710-9C80-B7CD992D5FD0}" srcOrd="0" destOrd="0" presId="urn:microsoft.com/office/officeart/2005/8/layout/process1"/>
    <dgm:cxn modelId="{37303D11-8F11-4E72-AB26-1557BCE644AA}" type="presOf" srcId="{4D9A880A-F5AE-4F3D-82BD-88B9C52C3C7D}" destId="{2C3B72F9-2486-45A4-97F9-BF983DC85F99}" srcOrd="0" destOrd="0" presId="urn:microsoft.com/office/officeart/2005/8/layout/process1"/>
    <dgm:cxn modelId="{31AFCDC8-9D3B-4987-896F-71C8E28D0611}" type="presOf" srcId="{99560E1B-5588-4BAC-B595-4A79B637E904}" destId="{0AF41223-D363-4D81-8521-0FEF23347517}" srcOrd="1" destOrd="0" presId="urn:microsoft.com/office/officeart/2005/8/layout/process1"/>
    <dgm:cxn modelId="{81A948C2-68AF-442B-A793-FACB174D9E92}" srcId="{AA217AF4-89A1-4464-92C2-E1A3F57CD288}" destId="{E6B19202-3974-4560-B63B-4DB11BA1B8CF}" srcOrd="1" destOrd="0" parTransId="{1CA4893E-243A-496B-97C6-692691458776}" sibTransId="{A071D3DA-F3F5-4896-8041-22FE2FE4E6BA}"/>
    <dgm:cxn modelId="{8BF840AA-B8F7-40BF-8480-1229A365F0B0}" type="presOf" srcId="{E0ECE084-CF79-45B5-9510-D6E4F6ECC022}" destId="{0CBAB770-B0D0-4602-8436-B22533D50BA3}" srcOrd="0" destOrd="2" presId="urn:microsoft.com/office/officeart/2005/8/layout/process1"/>
    <dgm:cxn modelId="{31B2C994-CD21-4433-8F85-5DF8B92C0123}" srcId="{B5A4F2E0-0CD0-4BB3-9950-648EA34006BF}" destId="{8228832F-E09B-44C3-84F1-A6A12E9AA0AF}" srcOrd="0" destOrd="0" parTransId="{6D86C5C7-2694-4812-9256-52492EBBDBD5}" sibTransId="{DBC02717-ACC7-435F-81E7-3BE26A015A67}"/>
    <dgm:cxn modelId="{9A8BE082-9B0B-4F2F-B524-B0089A999042}" type="presOf" srcId="{3ABB2480-5C98-4B5C-AD50-698FE7025142}" destId="{0CBAB770-B0D0-4602-8436-B22533D50BA3}" srcOrd="0" destOrd="3" presId="urn:microsoft.com/office/officeart/2005/8/layout/process1"/>
    <dgm:cxn modelId="{DDC4B41E-7872-4CAA-9BCD-63F97C4184DF}" type="presOf" srcId="{493B194F-1AEB-4248-BAEB-66465B37B732}" destId="{561436F3-B233-4B79-8CF8-1C5502F99C24}" srcOrd="0" destOrd="2" presId="urn:microsoft.com/office/officeart/2005/8/layout/process1"/>
    <dgm:cxn modelId="{98C5A1F2-02BF-4417-AD28-3264BDF87231}" type="presOf" srcId="{655E3636-478F-499A-B56E-CB5EC10B3FF3}" destId="{0CBAB770-B0D0-4602-8436-B22533D50BA3}" srcOrd="0" destOrd="0" presId="urn:microsoft.com/office/officeart/2005/8/layout/process1"/>
    <dgm:cxn modelId="{F7A94286-4BA2-4C08-AA66-54789889D6CB}" type="presParOf" srcId="{2C3B72F9-2486-45A4-97F9-BF983DC85F99}" destId="{561436F3-B233-4B79-8CF8-1C5502F99C24}" srcOrd="0" destOrd="0" presId="urn:microsoft.com/office/officeart/2005/8/layout/process1"/>
    <dgm:cxn modelId="{327A7C19-F542-45A3-92FA-919A0F570C70}" type="presParOf" srcId="{2C3B72F9-2486-45A4-97F9-BF983DC85F99}" destId="{F38FB532-88B8-4FB8-A689-D580254B9D9C}" srcOrd="1" destOrd="0" presId="urn:microsoft.com/office/officeart/2005/8/layout/process1"/>
    <dgm:cxn modelId="{62C958DC-F49E-4260-BF34-B61B83DC5F67}" type="presParOf" srcId="{F38FB532-88B8-4FB8-A689-D580254B9D9C}" destId="{0AF41223-D363-4D81-8521-0FEF23347517}" srcOrd="0" destOrd="0" presId="urn:microsoft.com/office/officeart/2005/8/layout/process1"/>
    <dgm:cxn modelId="{6F1F1582-B784-4DC8-AB58-CDCA2BC959DA}" type="presParOf" srcId="{2C3B72F9-2486-45A4-97F9-BF983DC85F99}" destId="{0CBAB770-B0D0-4602-8436-B22533D50BA3}" srcOrd="2" destOrd="0" presId="urn:microsoft.com/office/officeart/2005/8/layout/process1"/>
    <dgm:cxn modelId="{04F90A07-DC0F-40E0-BEAD-DBFAC961D5A7}" type="presParOf" srcId="{2C3B72F9-2486-45A4-97F9-BF983DC85F99}" destId="{AC013581-4E06-4710-9C80-B7CD992D5FD0}" srcOrd="3" destOrd="0" presId="urn:microsoft.com/office/officeart/2005/8/layout/process1"/>
    <dgm:cxn modelId="{76A92D58-E720-4691-8671-746FA5D9909C}" type="presParOf" srcId="{AC013581-4E06-4710-9C80-B7CD992D5FD0}" destId="{833F4339-5659-4792-B1A4-FEC59D8370A5}" srcOrd="0" destOrd="0" presId="urn:microsoft.com/office/officeart/2005/8/layout/process1"/>
    <dgm:cxn modelId="{865945B7-9EB4-49A3-88ED-AD56C361796A}" type="presParOf" srcId="{2C3B72F9-2486-45A4-97F9-BF983DC85F99}" destId="{AE2E2FFE-85E6-4FD6-906C-A439C469AD2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DCB197-332E-4D26-96A4-4BF5DE581F5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F62423-289B-4CC5-A477-2FBEF12312F6}">
      <dgm:prSet phldrT="[Text]" custT="1"/>
      <dgm:spPr/>
      <dgm:t>
        <a:bodyPr/>
        <a:lstStyle/>
        <a:p>
          <a:r>
            <a:rPr lang="en-US" sz="3600" dirty="0" smtClean="0"/>
            <a:t>Type</a:t>
          </a:r>
          <a:endParaRPr lang="en-US" sz="3600" dirty="0"/>
        </a:p>
      </dgm:t>
    </dgm:pt>
    <dgm:pt modelId="{2210FA9B-9CC9-48D5-9D04-524DB358B71C}" type="parTrans" cxnId="{807D58C8-48E5-4A72-A05E-BBDF92507024}">
      <dgm:prSet/>
      <dgm:spPr/>
      <dgm:t>
        <a:bodyPr/>
        <a:lstStyle/>
        <a:p>
          <a:endParaRPr lang="en-US"/>
        </a:p>
      </dgm:t>
    </dgm:pt>
    <dgm:pt modelId="{F7273779-C2B5-4B4F-AB0F-0010619BFEA0}" type="sibTrans" cxnId="{807D58C8-48E5-4A72-A05E-BBDF92507024}">
      <dgm:prSet/>
      <dgm:spPr/>
      <dgm:t>
        <a:bodyPr/>
        <a:lstStyle/>
        <a:p>
          <a:endParaRPr lang="en-US"/>
        </a:p>
      </dgm:t>
    </dgm:pt>
    <dgm:pt modelId="{ACF3C9B9-40DF-42A6-80E5-4AB6D4949111}">
      <dgm:prSet phldrT="[Text]" custT="1"/>
      <dgm:spPr/>
      <dgm:t>
        <a:bodyPr/>
        <a:lstStyle/>
        <a:p>
          <a:r>
            <a:rPr lang="en-US" sz="2800" dirty="0" smtClean="0"/>
            <a:t>Quantitative </a:t>
          </a:r>
          <a:endParaRPr lang="en-US" sz="2800" dirty="0"/>
        </a:p>
      </dgm:t>
    </dgm:pt>
    <dgm:pt modelId="{646EA441-F7B9-49DF-AF6D-7751F04333D6}" type="parTrans" cxnId="{146AA13F-A78B-4FA7-8DA3-E54DEB1A3546}">
      <dgm:prSet/>
      <dgm:spPr/>
      <dgm:t>
        <a:bodyPr/>
        <a:lstStyle/>
        <a:p>
          <a:endParaRPr lang="en-US"/>
        </a:p>
      </dgm:t>
    </dgm:pt>
    <dgm:pt modelId="{CBC46C52-111C-4678-9D47-6E4F5B708A47}" type="sibTrans" cxnId="{146AA13F-A78B-4FA7-8DA3-E54DEB1A3546}">
      <dgm:prSet/>
      <dgm:spPr/>
      <dgm:t>
        <a:bodyPr/>
        <a:lstStyle/>
        <a:p>
          <a:endParaRPr lang="en-US"/>
        </a:p>
      </dgm:t>
    </dgm:pt>
    <dgm:pt modelId="{C81B4E4E-68B9-456D-BD0F-030ABFF0ACD1}">
      <dgm:prSet phldrT="[Text]" custT="1"/>
      <dgm:spPr/>
      <dgm:t>
        <a:bodyPr/>
        <a:lstStyle/>
        <a:p>
          <a:r>
            <a:rPr lang="en-US" sz="3600" dirty="0" smtClean="0"/>
            <a:t>Design</a:t>
          </a:r>
          <a:endParaRPr lang="en-US" sz="3600" dirty="0"/>
        </a:p>
      </dgm:t>
    </dgm:pt>
    <dgm:pt modelId="{A2F6E736-DA6E-45E9-9F98-E5F97C98AD43}" type="parTrans" cxnId="{90865E84-2497-4A2F-9619-F325D471035D}">
      <dgm:prSet/>
      <dgm:spPr/>
      <dgm:t>
        <a:bodyPr/>
        <a:lstStyle/>
        <a:p>
          <a:endParaRPr lang="en-US"/>
        </a:p>
      </dgm:t>
    </dgm:pt>
    <dgm:pt modelId="{DC94A559-5780-4D21-AAEB-B398DB5E16DF}" type="sibTrans" cxnId="{90865E84-2497-4A2F-9619-F325D471035D}">
      <dgm:prSet/>
      <dgm:spPr/>
      <dgm:t>
        <a:bodyPr/>
        <a:lstStyle/>
        <a:p>
          <a:endParaRPr lang="en-US"/>
        </a:p>
      </dgm:t>
    </dgm:pt>
    <dgm:pt modelId="{23BAFA16-5241-46BF-9B3C-D636B83F0C11}">
      <dgm:prSet phldrT="[Text]" custT="1"/>
      <dgm:spPr/>
      <dgm:t>
        <a:bodyPr/>
        <a:lstStyle/>
        <a:p>
          <a:r>
            <a:rPr lang="en-US" sz="2800" dirty="0" smtClean="0"/>
            <a:t>Cross-sectional</a:t>
          </a:r>
          <a:endParaRPr lang="en-US" sz="2800" dirty="0"/>
        </a:p>
      </dgm:t>
    </dgm:pt>
    <dgm:pt modelId="{61117A71-000A-4C4F-98EA-56D50C3FF793}" type="parTrans" cxnId="{80E38022-570F-4183-B68E-02BA31ABF8C0}">
      <dgm:prSet/>
      <dgm:spPr/>
      <dgm:t>
        <a:bodyPr/>
        <a:lstStyle/>
        <a:p>
          <a:endParaRPr lang="en-US"/>
        </a:p>
      </dgm:t>
    </dgm:pt>
    <dgm:pt modelId="{AB3EF1DD-1F11-4F1B-BA91-806011D9648E}" type="sibTrans" cxnId="{80E38022-570F-4183-B68E-02BA31ABF8C0}">
      <dgm:prSet/>
      <dgm:spPr/>
      <dgm:t>
        <a:bodyPr/>
        <a:lstStyle/>
        <a:p>
          <a:endParaRPr lang="en-US"/>
        </a:p>
      </dgm:t>
    </dgm:pt>
    <dgm:pt modelId="{5690DA98-263E-49CA-AAB6-4055199C07B9}">
      <dgm:prSet phldrT="[Text]" custT="1"/>
      <dgm:spPr/>
      <dgm:t>
        <a:bodyPr/>
        <a:lstStyle/>
        <a:p>
          <a:r>
            <a:rPr lang="en-US" sz="2800" dirty="0" smtClean="0"/>
            <a:t>Explanatory-descriptive</a:t>
          </a:r>
          <a:endParaRPr lang="en-US" sz="2800" dirty="0"/>
        </a:p>
      </dgm:t>
    </dgm:pt>
    <dgm:pt modelId="{0D85643D-D4C6-4C24-9BC1-3B8827522F8D}" type="parTrans" cxnId="{F4F0FBDE-F752-4A22-8784-079416D8ADEE}">
      <dgm:prSet/>
      <dgm:spPr/>
      <dgm:t>
        <a:bodyPr/>
        <a:lstStyle/>
        <a:p>
          <a:endParaRPr lang="en-US"/>
        </a:p>
      </dgm:t>
    </dgm:pt>
    <dgm:pt modelId="{F377E6B4-07C5-421F-A24D-A03C80A74AE5}" type="sibTrans" cxnId="{F4F0FBDE-F752-4A22-8784-079416D8ADEE}">
      <dgm:prSet/>
      <dgm:spPr/>
      <dgm:t>
        <a:bodyPr/>
        <a:lstStyle/>
        <a:p>
          <a:endParaRPr lang="en-US"/>
        </a:p>
      </dgm:t>
    </dgm:pt>
    <dgm:pt modelId="{F0CE676F-32E3-4B1B-8E2A-ED49C6DAC820}" type="pres">
      <dgm:prSet presAssocID="{E0DCB197-332E-4D26-96A4-4BF5DE581F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563464-403D-4E3C-92E7-4C94C27F2390}" type="pres">
      <dgm:prSet presAssocID="{24F62423-289B-4CC5-A477-2FBEF12312F6}" presName="linNode" presStyleCnt="0"/>
      <dgm:spPr/>
    </dgm:pt>
    <dgm:pt modelId="{128E77D9-BD01-470A-8939-7B660BFE4D32}" type="pres">
      <dgm:prSet presAssocID="{24F62423-289B-4CC5-A477-2FBEF12312F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2B9DF-D081-4291-B221-EE8E48E630D3}" type="pres">
      <dgm:prSet presAssocID="{24F62423-289B-4CC5-A477-2FBEF12312F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904D0-148F-4440-912C-AA1D3C0650FB}" type="pres">
      <dgm:prSet presAssocID="{F7273779-C2B5-4B4F-AB0F-0010619BFEA0}" presName="sp" presStyleCnt="0"/>
      <dgm:spPr/>
    </dgm:pt>
    <dgm:pt modelId="{7771B863-8050-41EA-AF21-B445D2EBE7D9}" type="pres">
      <dgm:prSet presAssocID="{C81B4E4E-68B9-456D-BD0F-030ABFF0ACD1}" presName="linNode" presStyleCnt="0"/>
      <dgm:spPr/>
    </dgm:pt>
    <dgm:pt modelId="{A3E1ED07-12F6-43A9-94CD-A66CD58941CB}" type="pres">
      <dgm:prSet presAssocID="{C81B4E4E-68B9-456D-BD0F-030ABFF0ACD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B121E-3251-4BC6-B38E-D810C57DED74}" type="pres">
      <dgm:prSet presAssocID="{C81B4E4E-68B9-456D-BD0F-030ABFF0ACD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E38022-570F-4183-B68E-02BA31ABF8C0}" srcId="{C81B4E4E-68B9-456D-BD0F-030ABFF0ACD1}" destId="{23BAFA16-5241-46BF-9B3C-D636B83F0C11}" srcOrd="0" destOrd="0" parTransId="{61117A71-000A-4C4F-98EA-56D50C3FF793}" sibTransId="{AB3EF1DD-1F11-4F1B-BA91-806011D9648E}"/>
    <dgm:cxn modelId="{807D58C8-48E5-4A72-A05E-BBDF92507024}" srcId="{E0DCB197-332E-4D26-96A4-4BF5DE581F5A}" destId="{24F62423-289B-4CC5-A477-2FBEF12312F6}" srcOrd="0" destOrd="0" parTransId="{2210FA9B-9CC9-48D5-9D04-524DB358B71C}" sibTransId="{F7273779-C2B5-4B4F-AB0F-0010619BFEA0}"/>
    <dgm:cxn modelId="{6284FBFD-4928-4107-832D-B750FECD902A}" type="presOf" srcId="{E0DCB197-332E-4D26-96A4-4BF5DE581F5A}" destId="{F0CE676F-32E3-4B1B-8E2A-ED49C6DAC820}" srcOrd="0" destOrd="0" presId="urn:microsoft.com/office/officeart/2005/8/layout/vList5"/>
    <dgm:cxn modelId="{90865E84-2497-4A2F-9619-F325D471035D}" srcId="{E0DCB197-332E-4D26-96A4-4BF5DE581F5A}" destId="{C81B4E4E-68B9-456D-BD0F-030ABFF0ACD1}" srcOrd="1" destOrd="0" parTransId="{A2F6E736-DA6E-45E9-9F98-E5F97C98AD43}" sibTransId="{DC94A559-5780-4D21-AAEB-B398DB5E16DF}"/>
    <dgm:cxn modelId="{567E2AF9-43B9-4789-B047-64A75E09E5A3}" type="presOf" srcId="{ACF3C9B9-40DF-42A6-80E5-4AB6D4949111}" destId="{3742B9DF-D081-4291-B221-EE8E48E630D3}" srcOrd="0" destOrd="0" presId="urn:microsoft.com/office/officeart/2005/8/layout/vList5"/>
    <dgm:cxn modelId="{9EEF16E0-DF23-4BD6-9E6F-473E47F9FE1F}" type="presOf" srcId="{5690DA98-263E-49CA-AAB6-4055199C07B9}" destId="{3742B9DF-D081-4291-B221-EE8E48E630D3}" srcOrd="0" destOrd="1" presId="urn:microsoft.com/office/officeart/2005/8/layout/vList5"/>
    <dgm:cxn modelId="{34649F6D-5675-4486-AE1C-198D38D57621}" type="presOf" srcId="{23BAFA16-5241-46BF-9B3C-D636B83F0C11}" destId="{366B121E-3251-4BC6-B38E-D810C57DED74}" srcOrd="0" destOrd="0" presId="urn:microsoft.com/office/officeart/2005/8/layout/vList5"/>
    <dgm:cxn modelId="{146AA13F-A78B-4FA7-8DA3-E54DEB1A3546}" srcId="{24F62423-289B-4CC5-A477-2FBEF12312F6}" destId="{ACF3C9B9-40DF-42A6-80E5-4AB6D4949111}" srcOrd="0" destOrd="0" parTransId="{646EA441-F7B9-49DF-AF6D-7751F04333D6}" sibTransId="{CBC46C52-111C-4678-9D47-6E4F5B708A47}"/>
    <dgm:cxn modelId="{F4F0FBDE-F752-4A22-8784-079416D8ADEE}" srcId="{24F62423-289B-4CC5-A477-2FBEF12312F6}" destId="{5690DA98-263E-49CA-AAB6-4055199C07B9}" srcOrd="1" destOrd="0" parTransId="{0D85643D-D4C6-4C24-9BC1-3B8827522F8D}" sibTransId="{F377E6B4-07C5-421F-A24D-A03C80A74AE5}"/>
    <dgm:cxn modelId="{83B71D53-6D03-4706-9E43-1142730BB3E0}" type="presOf" srcId="{C81B4E4E-68B9-456D-BD0F-030ABFF0ACD1}" destId="{A3E1ED07-12F6-43A9-94CD-A66CD58941CB}" srcOrd="0" destOrd="0" presId="urn:microsoft.com/office/officeart/2005/8/layout/vList5"/>
    <dgm:cxn modelId="{CCCFA5E2-E469-4B26-A45F-D3C85FC91791}" type="presOf" srcId="{24F62423-289B-4CC5-A477-2FBEF12312F6}" destId="{128E77D9-BD01-470A-8939-7B660BFE4D32}" srcOrd="0" destOrd="0" presId="urn:microsoft.com/office/officeart/2005/8/layout/vList5"/>
    <dgm:cxn modelId="{622F17A4-EF0B-4B22-A360-16E7B6660657}" type="presParOf" srcId="{F0CE676F-32E3-4B1B-8E2A-ED49C6DAC820}" destId="{39563464-403D-4E3C-92E7-4C94C27F2390}" srcOrd="0" destOrd="0" presId="urn:microsoft.com/office/officeart/2005/8/layout/vList5"/>
    <dgm:cxn modelId="{23D1DF65-C27F-462F-8C34-62F2B6B2D06A}" type="presParOf" srcId="{39563464-403D-4E3C-92E7-4C94C27F2390}" destId="{128E77D9-BD01-470A-8939-7B660BFE4D32}" srcOrd="0" destOrd="0" presId="urn:microsoft.com/office/officeart/2005/8/layout/vList5"/>
    <dgm:cxn modelId="{5031642A-AC81-4D9E-A68F-8423FD2ABAFC}" type="presParOf" srcId="{39563464-403D-4E3C-92E7-4C94C27F2390}" destId="{3742B9DF-D081-4291-B221-EE8E48E630D3}" srcOrd="1" destOrd="0" presId="urn:microsoft.com/office/officeart/2005/8/layout/vList5"/>
    <dgm:cxn modelId="{4813B998-D21F-4D63-8C91-2B5FAB7B38D4}" type="presParOf" srcId="{F0CE676F-32E3-4B1B-8E2A-ED49C6DAC820}" destId="{2DD904D0-148F-4440-912C-AA1D3C0650FB}" srcOrd="1" destOrd="0" presId="urn:microsoft.com/office/officeart/2005/8/layout/vList5"/>
    <dgm:cxn modelId="{7040A4DE-FBA0-4980-B476-CDBA3DF926F9}" type="presParOf" srcId="{F0CE676F-32E3-4B1B-8E2A-ED49C6DAC820}" destId="{7771B863-8050-41EA-AF21-B445D2EBE7D9}" srcOrd="2" destOrd="0" presId="urn:microsoft.com/office/officeart/2005/8/layout/vList5"/>
    <dgm:cxn modelId="{2AE2C1C4-065F-42E9-B567-FDFB3FA18627}" type="presParOf" srcId="{7771B863-8050-41EA-AF21-B445D2EBE7D9}" destId="{A3E1ED07-12F6-43A9-94CD-A66CD58941CB}" srcOrd="0" destOrd="0" presId="urn:microsoft.com/office/officeart/2005/8/layout/vList5"/>
    <dgm:cxn modelId="{706C5141-0637-49DF-B950-113ECE453840}" type="presParOf" srcId="{7771B863-8050-41EA-AF21-B445D2EBE7D9}" destId="{366B121E-3251-4BC6-B38E-D810C57DED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E346BB-8F92-47CF-B829-5BAF8947C1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138797-DE78-4588-88FA-06E844D3DF99}">
      <dgm:prSet phldrT="[Text]"/>
      <dgm:spPr/>
      <dgm:t>
        <a:bodyPr/>
        <a:lstStyle/>
        <a:p>
          <a:r>
            <a:rPr lang="en-US" dirty="0" smtClean="0"/>
            <a:t>Advocacy participation </a:t>
          </a:r>
          <a:endParaRPr lang="en-US" dirty="0"/>
        </a:p>
      </dgm:t>
    </dgm:pt>
    <dgm:pt modelId="{DC9989E4-C76E-4BD1-89F0-413BC83D96BF}" type="parTrans" cxnId="{EF41DBB2-F221-4C27-A7F5-81912EAF3A58}">
      <dgm:prSet/>
      <dgm:spPr/>
      <dgm:t>
        <a:bodyPr/>
        <a:lstStyle/>
        <a:p>
          <a:endParaRPr lang="en-US"/>
        </a:p>
      </dgm:t>
    </dgm:pt>
    <dgm:pt modelId="{4FCD09C2-0867-41D5-89CF-27D38B33FC0D}" type="sibTrans" cxnId="{EF41DBB2-F221-4C27-A7F5-81912EAF3A58}">
      <dgm:prSet/>
      <dgm:spPr/>
      <dgm:t>
        <a:bodyPr/>
        <a:lstStyle/>
        <a:p>
          <a:endParaRPr lang="en-US"/>
        </a:p>
      </dgm:t>
    </dgm:pt>
    <dgm:pt modelId="{4F600CA9-21A1-48C4-B75C-6AAB9F7CABE8}">
      <dgm:prSet phldrT="[Text]"/>
      <dgm:spPr/>
      <dgm:t>
        <a:bodyPr/>
        <a:lstStyle/>
        <a:p>
          <a:r>
            <a:rPr lang="en-US" dirty="0" smtClean="0"/>
            <a:t>Yes	65% (47)</a:t>
          </a:r>
          <a:endParaRPr lang="en-US" dirty="0"/>
        </a:p>
      </dgm:t>
    </dgm:pt>
    <dgm:pt modelId="{5FDBBFCA-184D-4257-8A2C-D2E7A17C7924}" type="parTrans" cxnId="{E7114DD2-24DD-4011-9A83-90700E44E05A}">
      <dgm:prSet/>
      <dgm:spPr/>
      <dgm:t>
        <a:bodyPr/>
        <a:lstStyle/>
        <a:p>
          <a:endParaRPr lang="en-US"/>
        </a:p>
      </dgm:t>
    </dgm:pt>
    <dgm:pt modelId="{6160D979-A04E-4EA4-9C65-93137E6575A9}" type="sibTrans" cxnId="{E7114DD2-24DD-4011-9A83-90700E44E05A}">
      <dgm:prSet/>
      <dgm:spPr/>
      <dgm:t>
        <a:bodyPr/>
        <a:lstStyle/>
        <a:p>
          <a:endParaRPr lang="en-US"/>
        </a:p>
      </dgm:t>
    </dgm:pt>
    <dgm:pt modelId="{295025D4-6D15-4FF0-B143-29956CAFE190}">
      <dgm:prSet phldrT="[Text]"/>
      <dgm:spPr/>
      <dgm:t>
        <a:bodyPr/>
        <a:lstStyle/>
        <a:p>
          <a:r>
            <a:rPr lang="en-US" dirty="0" smtClean="0"/>
            <a:t>Advocacy Structure</a:t>
          </a:r>
          <a:endParaRPr lang="en-US" dirty="0"/>
        </a:p>
      </dgm:t>
    </dgm:pt>
    <dgm:pt modelId="{EDBBDB67-F165-4BAA-90B2-B84F6EC0F9C8}" type="parTrans" cxnId="{6315E632-48E9-422B-AE42-CD27C0C19E4C}">
      <dgm:prSet/>
      <dgm:spPr/>
      <dgm:t>
        <a:bodyPr/>
        <a:lstStyle/>
        <a:p>
          <a:endParaRPr lang="en-US"/>
        </a:p>
      </dgm:t>
    </dgm:pt>
    <dgm:pt modelId="{1E62060B-7D2D-473C-9594-1429B6260872}" type="sibTrans" cxnId="{6315E632-48E9-422B-AE42-CD27C0C19E4C}">
      <dgm:prSet/>
      <dgm:spPr/>
      <dgm:t>
        <a:bodyPr/>
        <a:lstStyle/>
        <a:p>
          <a:endParaRPr lang="en-US"/>
        </a:p>
      </dgm:t>
    </dgm:pt>
    <dgm:pt modelId="{22299B85-388E-45FD-A66F-13A8BCE76922}">
      <dgm:prSet phldrT="[Text]"/>
      <dgm:spPr/>
      <dgm:t>
        <a:bodyPr/>
        <a:lstStyle/>
        <a:p>
          <a:r>
            <a:rPr lang="en-US" dirty="0" smtClean="0"/>
            <a:t>No	35% (25)</a:t>
          </a:r>
          <a:endParaRPr lang="en-US" dirty="0"/>
        </a:p>
      </dgm:t>
    </dgm:pt>
    <dgm:pt modelId="{269A29F4-0FF0-4158-8744-907798FBA311}" type="parTrans" cxnId="{81CA3ADA-43DD-414D-9296-115D0AC7AE9C}">
      <dgm:prSet/>
      <dgm:spPr/>
      <dgm:t>
        <a:bodyPr/>
        <a:lstStyle/>
        <a:p>
          <a:endParaRPr lang="en-US"/>
        </a:p>
      </dgm:t>
    </dgm:pt>
    <dgm:pt modelId="{6EFBA1D6-D1A8-494B-B9B5-FE0982DE1479}" type="sibTrans" cxnId="{81CA3ADA-43DD-414D-9296-115D0AC7AE9C}">
      <dgm:prSet/>
      <dgm:spPr/>
      <dgm:t>
        <a:bodyPr/>
        <a:lstStyle/>
        <a:p>
          <a:endParaRPr lang="en-US"/>
        </a:p>
      </dgm:t>
    </dgm:pt>
    <dgm:pt modelId="{6099471F-C3CA-4052-A90F-DD7AEFCDC08E}">
      <dgm:prSet phldrT="[Text]"/>
      <dgm:spPr/>
      <dgm:t>
        <a:bodyPr/>
        <a:lstStyle/>
        <a:p>
          <a:r>
            <a:rPr lang="en-US" dirty="0" smtClean="0"/>
            <a:t>No	35% (25)</a:t>
          </a:r>
          <a:endParaRPr lang="en-US" dirty="0"/>
        </a:p>
      </dgm:t>
    </dgm:pt>
    <dgm:pt modelId="{DE5983B2-B1FF-4FC6-B83B-8348EF3CE3DB}" type="parTrans" cxnId="{E719110B-04DC-46B3-BEE7-6D41456252CE}">
      <dgm:prSet/>
      <dgm:spPr/>
      <dgm:t>
        <a:bodyPr/>
        <a:lstStyle/>
        <a:p>
          <a:endParaRPr lang="en-US"/>
        </a:p>
      </dgm:t>
    </dgm:pt>
    <dgm:pt modelId="{752A85A9-B878-440D-8378-ECC856B20B68}" type="sibTrans" cxnId="{E719110B-04DC-46B3-BEE7-6D41456252CE}">
      <dgm:prSet/>
      <dgm:spPr/>
      <dgm:t>
        <a:bodyPr/>
        <a:lstStyle/>
        <a:p>
          <a:endParaRPr lang="en-US"/>
        </a:p>
      </dgm:t>
    </dgm:pt>
    <dgm:pt modelId="{20F31889-7AE1-48D8-973D-4A66E293D6AB}">
      <dgm:prSet phldrT="[Text]"/>
      <dgm:spPr/>
      <dgm:t>
        <a:bodyPr/>
        <a:lstStyle/>
        <a:p>
          <a:r>
            <a:rPr lang="en-US" dirty="0" smtClean="0"/>
            <a:t>Yes	65% (47)</a:t>
          </a:r>
          <a:endParaRPr lang="en-US" dirty="0"/>
        </a:p>
      </dgm:t>
    </dgm:pt>
    <dgm:pt modelId="{DB9BF974-7A67-4E0D-83A6-7FB5776DD910}" type="parTrans" cxnId="{9BC7B12F-3932-455E-A436-FF0DB736233F}">
      <dgm:prSet/>
      <dgm:spPr/>
      <dgm:t>
        <a:bodyPr/>
        <a:lstStyle/>
        <a:p>
          <a:endParaRPr lang="en-US"/>
        </a:p>
      </dgm:t>
    </dgm:pt>
    <dgm:pt modelId="{59B5087C-96F1-40C2-B69D-867E2D68CD69}" type="sibTrans" cxnId="{9BC7B12F-3932-455E-A436-FF0DB736233F}">
      <dgm:prSet/>
      <dgm:spPr/>
      <dgm:t>
        <a:bodyPr/>
        <a:lstStyle/>
        <a:p>
          <a:endParaRPr lang="en-US"/>
        </a:p>
      </dgm:t>
    </dgm:pt>
    <dgm:pt modelId="{7B96EA6C-BCB2-4BDD-A409-FD2FECD98169}">
      <dgm:prSet phldrT="[Text]"/>
      <dgm:spPr/>
      <dgm:t>
        <a:bodyPr/>
        <a:lstStyle/>
        <a:p>
          <a:r>
            <a:rPr lang="en-US" dirty="0" smtClean="0"/>
            <a:t>Advocacy Targets                 Mean (</a:t>
          </a:r>
          <a:r>
            <a:rPr lang="en-US" i="1" dirty="0" smtClean="0"/>
            <a:t>SD</a:t>
          </a:r>
          <a:r>
            <a:rPr lang="en-US" i="0" dirty="0" smtClean="0"/>
            <a:t>)  (</a:t>
          </a:r>
          <a:r>
            <a:rPr lang="en-US" dirty="0" smtClean="0"/>
            <a:t>Range 0-4  )</a:t>
          </a:r>
          <a:endParaRPr lang="en-US" dirty="0"/>
        </a:p>
      </dgm:t>
    </dgm:pt>
    <dgm:pt modelId="{C8C5C8E7-AD57-4BC0-A519-413FD70CD1D1}" type="parTrans" cxnId="{3F607F53-34F0-43F2-9053-048F5B80C6EE}">
      <dgm:prSet/>
      <dgm:spPr/>
      <dgm:t>
        <a:bodyPr/>
        <a:lstStyle/>
        <a:p>
          <a:endParaRPr lang="en-US"/>
        </a:p>
      </dgm:t>
    </dgm:pt>
    <dgm:pt modelId="{8C528B77-06DE-4337-BFFB-623895628F1F}" type="sibTrans" cxnId="{3F607F53-34F0-43F2-9053-048F5B80C6EE}">
      <dgm:prSet/>
      <dgm:spPr/>
      <dgm:t>
        <a:bodyPr/>
        <a:lstStyle/>
        <a:p>
          <a:endParaRPr lang="en-US"/>
        </a:p>
      </dgm:t>
    </dgm:pt>
    <dgm:pt modelId="{08E3A674-572B-4E04-AF1B-6082DB565B79}">
      <dgm:prSet phldrT="[Text]"/>
      <dgm:spPr/>
      <dgm:t>
        <a:bodyPr/>
        <a:lstStyle/>
        <a:p>
          <a:r>
            <a:rPr lang="en-US" dirty="0" smtClean="0"/>
            <a:t>Legislators – federal			0.8 (0.95) </a:t>
          </a:r>
          <a:endParaRPr lang="en-US" dirty="0"/>
        </a:p>
      </dgm:t>
    </dgm:pt>
    <dgm:pt modelId="{5E3C778F-B8A8-4581-9B4B-94117BB9132D}" type="parTrans" cxnId="{D9A4A6BC-D5FF-4B71-BF37-8FB4F92D5FCC}">
      <dgm:prSet/>
      <dgm:spPr/>
      <dgm:t>
        <a:bodyPr/>
        <a:lstStyle/>
        <a:p>
          <a:endParaRPr lang="en-US"/>
        </a:p>
      </dgm:t>
    </dgm:pt>
    <dgm:pt modelId="{7840988F-F3F0-489B-9549-CFC01AF49051}" type="sibTrans" cxnId="{D9A4A6BC-D5FF-4B71-BF37-8FB4F92D5FCC}">
      <dgm:prSet/>
      <dgm:spPr/>
      <dgm:t>
        <a:bodyPr/>
        <a:lstStyle/>
        <a:p>
          <a:endParaRPr lang="en-US"/>
        </a:p>
      </dgm:t>
    </dgm:pt>
    <dgm:pt modelId="{D914F162-8B19-46DF-BA89-658D7B9193FE}">
      <dgm:prSet phldrT="[Text]"/>
      <dgm:spPr/>
      <dgm:t>
        <a:bodyPr/>
        <a:lstStyle/>
        <a:p>
          <a:r>
            <a:rPr lang="en-US" dirty="0" smtClean="0"/>
            <a:t>Legislators – state 			1.2 (1.1)</a:t>
          </a:r>
          <a:endParaRPr lang="en-US" dirty="0"/>
        </a:p>
      </dgm:t>
    </dgm:pt>
    <dgm:pt modelId="{28D6E76A-647A-45D9-99F6-35543F3A69F7}" type="parTrans" cxnId="{FE94F4CD-97CD-4EC6-A14A-D93FB6ECCFCE}">
      <dgm:prSet/>
      <dgm:spPr/>
      <dgm:t>
        <a:bodyPr/>
        <a:lstStyle/>
        <a:p>
          <a:endParaRPr lang="en-US"/>
        </a:p>
      </dgm:t>
    </dgm:pt>
    <dgm:pt modelId="{69A95B80-5D7B-479E-8389-3C376280EEC3}" type="sibTrans" cxnId="{FE94F4CD-97CD-4EC6-A14A-D93FB6ECCFCE}">
      <dgm:prSet/>
      <dgm:spPr/>
      <dgm:t>
        <a:bodyPr/>
        <a:lstStyle/>
        <a:p>
          <a:endParaRPr lang="en-US"/>
        </a:p>
      </dgm:t>
    </dgm:pt>
    <dgm:pt modelId="{DE832CCA-6AC3-45CC-9016-9474A2EA8029}">
      <dgm:prSet phldrT="[Text]"/>
      <dgm:spPr/>
      <dgm:t>
        <a:bodyPr/>
        <a:lstStyle/>
        <a:p>
          <a:r>
            <a:rPr lang="en-US" dirty="0" smtClean="0"/>
            <a:t>Legislators – local 			1.1 (1.0)</a:t>
          </a:r>
          <a:endParaRPr lang="en-US" dirty="0"/>
        </a:p>
      </dgm:t>
    </dgm:pt>
    <dgm:pt modelId="{6C9036A0-D8FB-41B9-9C3F-1064BA5B1718}" type="parTrans" cxnId="{29361232-B492-4292-ACEF-5E28F9D62780}">
      <dgm:prSet/>
      <dgm:spPr/>
      <dgm:t>
        <a:bodyPr/>
        <a:lstStyle/>
        <a:p>
          <a:endParaRPr lang="en-US"/>
        </a:p>
      </dgm:t>
    </dgm:pt>
    <dgm:pt modelId="{27A227FE-30A7-4F6D-8796-AAF2A073550F}" type="sibTrans" cxnId="{29361232-B492-4292-ACEF-5E28F9D62780}">
      <dgm:prSet/>
      <dgm:spPr/>
      <dgm:t>
        <a:bodyPr/>
        <a:lstStyle/>
        <a:p>
          <a:endParaRPr lang="en-US"/>
        </a:p>
      </dgm:t>
    </dgm:pt>
    <dgm:pt modelId="{1B588DBD-0C6A-4D5E-B229-77F5AC041CCE}">
      <dgm:prSet phldrT="[Text]"/>
      <dgm:spPr/>
      <dgm:t>
        <a:bodyPr/>
        <a:lstStyle/>
        <a:p>
          <a:r>
            <a:rPr lang="en-US" dirty="0" smtClean="0"/>
            <a:t>Administrators (agency)		1.5 (1.3)</a:t>
          </a:r>
          <a:endParaRPr lang="en-US" dirty="0"/>
        </a:p>
      </dgm:t>
    </dgm:pt>
    <dgm:pt modelId="{A439F5B8-648A-41DB-956C-E32C24C72949}" type="parTrans" cxnId="{C978EC0E-C19D-4E8C-A506-CEA45D10E2E6}">
      <dgm:prSet/>
      <dgm:spPr/>
      <dgm:t>
        <a:bodyPr/>
        <a:lstStyle/>
        <a:p>
          <a:endParaRPr lang="en-US"/>
        </a:p>
      </dgm:t>
    </dgm:pt>
    <dgm:pt modelId="{B58B673B-E138-49DC-9EF8-672CF91244EB}" type="sibTrans" cxnId="{C978EC0E-C19D-4E8C-A506-CEA45D10E2E6}">
      <dgm:prSet/>
      <dgm:spPr/>
      <dgm:t>
        <a:bodyPr/>
        <a:lstStyle/>
        <a:p>
          <a:endParaRPr lang="en-US"/>
        </a:p>
      </dgm:t>
    </dgm:pt>
    <dgm:pt modelId="{416B1D3A-55E2-4CD8-9B45-9CB0816A8B61}">
      <dgm:prSet phldrT="[Text]"/>
      <dgm:spPr/>
      <dgm:t>
        <a:bodyPr/>
        <a:lstStyle/>
        <a:p>
          <a:r>
            <a:rPr lang="en-US" dirty="0" smtClean="0"/>
            <a:t>Legal 					0.6 (0.9)</a:t>
          </a:r>
          <a:endParaRPr lang="en-US" dirty="0"/>
        </a:p>
      </dgm:t>
    </dgm:pt>
    <dgm:pt modelId="{78E16D42-ECFE-4304-A5C9-7D708B5931C3}" type="parTrans" cxnId="{609FF74D-8A29-4FEB-8D1D-B68B355F72D3}">
      <dgm:prSet/>
      <dgm:spPr/>
      <dgm:t>
        <a:bodyPr/>
        <a:lstStyle/>
        <a:p>
          <a:endParaRPr lang="en-US"/>
        </a:p>
      </dgm:t>
    </dgm:pt>
    <dgm:pt modelId="{D022275B-0D7B-4F81-93DE-49CC93E5B447}" type="sibTrans" cxnId="{609FF74D-8A29-4FEB-8D1D-B68B355F72D3}">
      <dgm:prSet/>
      <dgm:spPr/>
      <dgm:t>
        <a:bodyPr/>
        <a:lstStyle/>
        <a:p>
          <a:endParaRPr lang="en-US"/>
        </a:p>
      </dgm:t>
    </dgm:pt>
    <dgm:pt modelId="{1AF7D9DD-D792-4A36-9E42-F8D9F6488076}">
      <dgm:prSet phldrT="[Text]"/>
      <dgm:spPr/>
      <dgm:t>
        <a:bodyPr/>
        <a:lstStyle/>
        <a:p>
          <a:r>
            <a:rPr lang="en-US" dirty="0" smtClean="0"/>
            <a:t>Community 				1.6 (1.1)</a:t>
          </a:r>
          <a:endParaRPr lang="en-US" dirty="0"/>
        </a:p>
      </dgm:t>
    </dgm:pt>
    <dgm:pt modelId="{D5E6D723-969F-4AB8-B94F-9D2B334F16F5}" type="parTrans" cxnId="{006FAEBF-DAEA-4667-B572-A9C708E04706}">
      <dgm:prSet/>
      <dgm:spPr/>
      <dgm:t>
        <a:bodyPr/>
        <a:lstStyle/>
        <a:p>
          <a:endParaRPr lang="en-US"/>
        </a:p>
      </dgm:t>
    </dgm:pt>
    <dgm:pt modelId="{410109AC-538D-4F93-9D02-AB3BB1739CF2}" type="sibTrans" cxnId="{006FAEBF-DAEA-4667-B572-A9C708E04706}">
      <dgm:prSet/>
      <dgm:spPr/>
      <dgm:t>
        <a:bodyPr/>
        <a:lstStyle/>
        <a:p>
          <a:endParaRPr lang="en-US"/>
        </a:p>
      </dgm:t>
    </dgm:pt>
    <dgm:pt modelId="{DFF94B13-740F-4041-9E08-C5163EDA1819}" type="pres">
      <dgm:prSet presAssocID="{D6E346BB-8F92-47CF-B829-5BAF8947C1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FBC021-2E0C-424F-BEF8-3990C6A82839}" type="pres">
      <dgm:prSet presAssocID="{FF138797-DE78-4588-88FA-06E844D3DF9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AAA8F-1112-4688-91B9-5F83ABED28BA}" type="pres">
      <dgm:prSet presAssocID="{FF138797-DE78-4588-88FA-06E844D3DF9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DF237-5BAD-4442-8FDB-34B97A4F9AFC}" type="pres">
      <dgm:prSet presAssocID="{295025D4-6D15-4FF0-B143-29956CAFE1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D4A5A-94E4-42B2-83BA-53D876979B81}" type="pres">
      <dgm:prSet presAssocID="{295025D4-6D15-4FF0-B143-29956CAFE19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0FB10-05FD-4415-8E0A-8BCE106B0748}" type="pres">
      <dgm:prSet presAssocID="{7B96EA6C-BCB2-4BDD-A409-FD2FECD981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4D8AB-BF00-4FD6-804A-E252FAF750FB}" type="pres">
      <dgm:prSet presAssocID="{7B96EA6C-BCB2-4BDD-A409-FD2FECD9816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78EC0E-C19D-4E8C-A506-CEA45D10E2E6}" srcId="{7B96EA6C-BCB2-4BDD-A409-FD2FECD98169}" destId="{1B588DBD-0C6A-4D5E-B229-77F5AC041CCE}" srcOrd="3" destOrd="0" parTransId="{A439F5B8-648A-41DB-956C-E32C24C72949}" sibTransId="{B58B673B-E138-49DC-9EF8-672CF91244EB}"/>
    <dgm:cxn modelId="{8625729A-B8D3-4CA7-A887-540238E24F57}" type="presOf" srcId="{08E3A674-572B-4E04-AF1B-6082DB565B79}" destId="{E224D8AB-BF00-4FD6-804A-E252FAF750FB}" srcOrd="0" destOrd="0" presId="urn:microsoft.com/office/officeart/2005/8/layout/vList2"/>
    <dgm:cxn modelId="{6315E632-48E9-422B-AE42-CD27C0C19E4C}" srcId="{D6E346BB-8F92-47CF-B829-5BAF8947C18F}" destId="{295025D4-6D15-4FF0-B143-29956CAFE190}" srcOrd="1" destOrd="0" parTransId="{EDBBDB67-F165-4BAA-90B2-B84F6EC0F9C8}" sibTransId="{1E62060B-7D2D-473C-9594-1429B6260872}"/>
    <dgm:cxn modelId="{9BC7B12F-3932-455E-A436-FF0DB736233F}" srcId="{295025D4-6D15-4FF0-B143-29956CAFE190}" destId="{20F31889-7AE1-48D8-973D-4A66E293D6AB}" srcOrd="0" destOrd="0" parTransId="{DB9BF974-7A67-4E0D-83A6-7FB5776DD910}" sibTransId="{59B5087C-96F1-40C2-B69D-867E2D68CD69}"/>
    <dgm:cxn modelId="{29361232-B492-4292-ACEF-5E28F9D62780}" srcId="{7B96EA6C-BCB2-4BDD-A409-FD2FECD98169}" destId="{DE832CCA-6AC3-45CC-9016-9474A2EA8029}" srcOrd="2" destOrd="0" parTransId="{6C9036A0-D8FB-41B9-9C3F-1064BA5B1718}" sibTransId="{27A227FE-30A7-4F6D-8796-AAF2A073550F}"/>
    <dgm:cxn modelId="{609FF74D-8A29-4FEB-8D1D-B68B355F72D3}" srcId="{7B96EA6C-BCB2-4BDD-A409-FD2FECD98169}" destId="{416B1D3A-55E2-4CD8-9B45-9CB0816A8B61}" srcOrd="4" destOrd="0" parTransId="{78E16D42-ECFE-4304-A5C9-7D708B5931C3}" sibTransId="{D022275B-0D7B-4F81-93DE-49CC93E5B447}"/>
    <dgm:cxn modelId="{5C453AF9-D2CF-4221-B078-72BC3A908D7D}" type="presOf" srcId="{D914F162-8B19-46DF-BA89-658D7B9193FE}" destId="{E224D8AB-BF00-4FD6-804A-E252FAF750FB}" srcOrd="0" destOrd="1" presId="urn:microsoft.com/office/officeart/2005/8/layout/vList2"/>
    <dgm:cxn modelId="{BA8AB6F2-E559-4426-8446-2C770349A812}" type="presOf" srcId="{22299B85-388E-45FD-A66F-13A8BCE76922}" destId="{E2CD4A5A-94E4-42B2-83BA-53D876979B81}" srcOrd="0" destOrd="1" presId="urn:microsoft.com/office/officeart/2005/8/layout/vList2"/>
    <dgm:cxn modelId="{81CA3ADA-43DD-414D-9296-115D0AC7AE9C}" srcId="{295025D4-6D15-4FF0-B143-29956CAFE190}" destId="{22299B85-388E-45FD-A66F-13A8BCE76922}" srcOrd="1" destOrd="0" parTransId="{269A29F4-0FF0-4158-8744-907798FBA311}" sibTransId="{6EFBA1D6-D1A8-494B-B9B5-FE0982DE1479}"/>
    <dgm:cxn modelId="{FA80A915-4E42-481D-8BF0-1B7430B39B76}" type="presOf" srcId="{7B96EA6C-BCB2-4BDD-A409-FD2FECD98169}" destId="{7440FB10-05FD-4415-8E0A-8BCE106B0748}" srcOrd="0" destOrd="0" presId="urn:microsoft.com/office/officeart/2005/8/layout/vList2"/>
    <dgm:cxn modelId="{E7114DD2-24DD-4011-9A83-90700E44E05A}" srcId="{FF138797-DE78-4588-88FA-06E844D3DF99}" destId="{4F600CA9-21A1-48C4-B75C-6AAB9F7CABE8}" srcOrd="0" destOrd="0" parTransId="{5FDBBFCA-184D-4257-8A2C-D2E7A17C7924}" sibTransId="{6160D979-A04E-4EA4-9C65-93137E6575A9}"/>
    <dgm:cxn modelId="{E719110B-04DC-46B3-BEE7-6D41456252CE}" srcId="{FF138797-DE78-4588-88FA-06E844D3DF99}" destId="{6099471F-C3CA-4052-A90F-DD7AEFCDC08E}" srcOrd="1" destOrd="0" parTransId="{DE5983B2-B1FF-4FC6-B83B-8348EF3CE3DB}" sibTransId="{752A85A9-B878-440D-8378-ECC856B20B68}"/>
    <dgm:cxn modelId="{89FEC0C2-EB0A-494C-BB31-1CDB582B8DC1}" type="presOf" srcId="{4F600CA9-21A1-48C4-B75C-6AAB9F7CABE8}" destId="{A13AAA8F-1112-4688-91B9-5F83ABED28BA}" srcOrd="0" destOrd="0" presId="urn:microsoft.com/office/officeart/2005/8/layout/vList2"/>
    <dgm:cxn modelId="{3C42C981-D14B-46DB-881C-7EBF1CB6F439}" type="presOf" srcId="{416B1D3A-55E2-4CD8-9B45-9CB0816A8B61}" destId="{E224D8AB-BF00-4FD6-804A-E252FAF750FB}" srcOrd="0" destOrd="4" presId="urn:microsoft.com/office/officeart/2005/8/layout/vList2"/>
    <dgm:cxn modelId="{EF41DBB2-F221-4C27-A7F5-81912EAF3A58}" srcId="{D6E346BB-8F92-47CF-B829-5BAF8947C18F}" destId="{FF138797-DE78-4588-88FA-06E844D3DF99}" srcOrd="0" destOrd="0" parTransId="{DC9989E4-C76E-4BD1-89F0-413BC83D96BF}" sibTransId="{4FCD09C2-0867-41D5-89CF-27D38B33FC0D}"/>
    <dgm:cxn modelId="{FE94F4CD-97CD-4EC6-A14A-D93FB6ECCFCE}" srcId="{7B96EA6C-BCB2-4BDD-A409-FD2FECD98169}" destId="{D914F162-8B19-46DF-BA89-658D7B9193FE}" srcOrd="1" destOrd="0" parTransId="{28D6E76A-647A-45D9-99F6-35543F3A69F7}" sibTransId="{69A95B80-5D7B-479E-8389-3C376280EEC3}"/>
    <dgm:cxn modelId="{52C649F2-4240-41A3-B9CC-6634A7BD2C6A}" type="presOf" srcId="{1B588DBD-0C6A-4D5E-B229-77F5AC041CCE}" destId="{E224D8AB-BF00-4FD6-804A-E252FAF750FB}" srcOrd="0" destOrd="3" presId="urn:microsoft.com/office/officeart/2005/8/layout/vList2"/>
    <dgm:cxn modelId="{0A39D001-E8F2-4848-A992-0A15A829EA25}" type="presOf" srcId="{295025D4-6D15-4FF0-B143-29956CAFE190}" destId="{0BEDF237-5BAD-4442-8FDB-34B97A4F9AFC}" srcOrd="0" destOrd="0" presId="urn:microsoft.com/office/officeart/2005/8/layout/vList2"/>
    <dgm:cxn modelId="{C71177E3-C170-46E4-B6B7-DE304D908566}" type="presOf" srcId="{FF138797-DE78-4588-88FA-06E844D3DF99}" destId="{66FBC021-2E0C-424F-BEF8-3990C6A82839}" srcOrd="0" destOrd="0" presId="urn:microsoft.com/office/officeart/2005/8/layout/vList2"/>
    <dgm:cxn modelId="{3F607F53-34F0-43F2-9053-048F5B80C6EE}" srcId="{D6E346BB-8F92-47CF-B829-5BAF8947C18F}" destId="{7B96EA6C-BCB2-4BDD-A409-FD2FECD98169}" srcOrd="2" destOrd="0" parTransId="{C8C5C8E7-AD57-4BC0-A519-413FD70CD1D1}" sibTransId="{8C528B77-06DE-4337-BFFB-623895628F1F}"/>
    <dgm:cxn modelId="{E7B525FB-B7C2-4711-853D-88E32BC3DB74}" type="presOf" srcId="{20F31889-7AE1-48D8-973D-4A66E293D6AB}" destId="{E2CD4A5A-94E4-42B2-83BA-53D876979B81}" srcOrd="0" destOrd="0" presId="urn:microsoft.com/office/officeart/2005/8/layout/vList2"/>
    <dgm:cxn modelId="{D9A4A6BC-D5FF-4B71-BF37-8FB4F92D5FCC}" srcId="{7B96EA6C-BCB2-4BDD-A409-FD2FECD98169}" destId="{08E3A674-572B-4E04-AF1B-6082DB565B79}" srcOrd="0" destOrd="0" parTransId="{5E3C778F-B8A8-4581-9B4B-94117BB9132D}" sibTransId="{7840988F-F3F0-489B-9549-CFC01AF49051}"/>
    <dgm:cxn modelId="{AA2B7888-1483-4782-AC5F-796FC6C94EBD}" type="presOf" srcId="{1AF7D9DD-D792-4A36-9E42-F8D9F6488076}" destId="{E224D8AB-BF00-4FD6-804A-E252FAF750FB}" srcOrd="0" destOrd="5" presId="urn:microsoft.com/office/officeart/2005/8/layout/vList2"/>
    <dgm:cxn modelId="{006FAEBF-DAEA-4667-B572-A9C708E04706}" srcId="{7B96EA6C-BCB2-4BDD-A409-FD2FECD98169}" destId="{1AF7D9DD-D792-4A36-9E42-F8D9F6488076}" srcOrd="5" destOrd="0" parTransId="{D5E6D723-969F-4AB8-B94F-9D2B334F16F5}" sibTransId="{410109AC-538D-4F93-9D02-AB3BB1739CF2}"/>
    <dgm:cxn modelId="{200E4019-26AA-4C4B-B996-613B78059CBC}" type="presOf" srcId="{DE832CCA-6AC3-45CC-9016-9474A2EA8029}" destId="{E224D8AB-BF00-4FD6-804A-E252FAF750FB}" srcOrd="0" destOrd="2" presId="urn:microsoft.com/office/officeart/2005/8/layout/vList2"/>
    <dgm:cxn modelId="{4EF0A8D3-1383-476D-9305-E6E713437B86}" type="presOf" srcId="{D6E346BB-8F92-47CF-B829-5BAF8947C18F}" destId="{DFF94B13-740F-4041-9E08-C5163EDA1819}" srcOrd="0" destOrd="0" presId="urn:microsoft.com/office/officeart/2005/8/layout/vList2"/>
    <dgm:cxn modelId="{91B93E7D-479D-4A5C-86D2-E27B5D0A9079}" type="presOf" srcId="{6099471F-C3CA-4052-A90F-DD7AEFCDC08E}" destId="{A13AAA8F-1112-4688-91B9-5F83ABED28BA}" srcOrd="0" destOrd="1" presId="urn:microsoft.com/office/officeart/2005/8/layout/vList2"/>
    <dgm:cxn modelId="{103B3FAE-8E48-4938-B283-C5B5876312F6}" type="presParOf" srcId="{DFF94B13-740F-4041-9E08-C5163EDA1819}" destId="{66FBC021-2E0C-424F-BEF8-3990C6A82839}" srcOrd="0" destOrd="0" presId="urn:microsoft.com/office/officeart/2005/8/layout/vList2"/>
    <dgm:cxn modelId="{5D924661-A458-409D-8E0D-D4EBF4304B63}" type="presParOf" srcId="{DFF94B13-740F-4041-9E08-C5163EDA1819}" destId="{A13AAA8F-1112-4688-91B9-5F83ABED28BA}" srcOrd="1" destOrd="0" presId="urn:microsoft.com/office/officeart/2005/8/layout/vList2"/>
    <dgm:cxn modelId="{4185D7B4-FD7D-496A-B3F4-108533317DD2}" type="presParOf" srcId="{DFF94B13-740F-4041-9E08-C5163EDA1819}" destId="{0BEDF237-5BAD-4442-8FDB-34B97A4F9AFC}" srcOrd="2" destOrd="0" presId="urn:microsoft.com/office/officeart/2005/8/layout/vList2"/>
    <dgm:cxn modelId="{6083DED3-B813-4544-9954-AA70EA86F3BA}" type="presParOf" srcId="{DFF94B13-740F-4041-9E08-C5163EDA1819}" destId="{E2CD4A5A-94E4-42B2-83BA-53D876979B81}" srcOrd="3" destOrd="0" presId="urn:microsoft.com/office/officeart/2005/8/layout/vList2"/>
    <dgm:cxn modelId="{399872A8-5D3D-473F-8BF7-993CBA3805D6}" type="presParOf" srcId="{DFF94B13-740F-4041-9E08-C5163EDA1819}" destId="{7440FB10-05FD-4415-8E0A-8BCE106B0748}" srcOrd="4" destOrd="0" presId="urn:microsoft.com/office/officeart/2005/8/layout/vList2"/>
    <dgm:cxn modelId="{891C09B8-3387-4AD4-9D9B-0F4811816E74}" type="presParOf" srcId="{DFF94B13-740F-4041-9E08-C5163EDA1819}" destId="{E224D8AB-BF00-4FD6-804A-E252FAF750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2EEC63-1623-4EC6-93BC-AD938F26C449}">
      <dsp:nvSpPr>
        <dsp:cNvPr id="0" name=""/>
        <dsp:cNvSpPr/>
      </dsp:nvSpPr>
      <dsp:spPr>
        <a:xfrm rot="5400000">
          <a:off x="3654546" y="-471297"/>
          <a:ext cx="388316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Has been recognized by experts as a vital part of social, economic, political development of modern society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Service provision and advocacy are two of the functions of human service </a:t>
          </a:r>
          <a:r>
            <a:rPr lang="en-US" sz="2000" kern="1200" dirty="0" err="1" smtClean="0"/>
            <a:t>NPOs</a:t>
          </a:r>
          <a:r>
            <a:rPr lang="en-US" sz="2000" kern="1200" dirty="0" smtClean="0"/>
            <a:t> identified in the literature </a:t>
          </a:r>
          <a:r>
            <a:rPr lang="en-US" sz="1400" kern="1200" dirty="0" smtClean="0"/>
            <a:t>(Kramer, 1981; Salamon, 2002)</a:t>
          </a:r>
          <a:endParaRPr lang="en-US" sz="1400" kern="1200" dirty="0"/>
        </a:p>
      </dsp:txBody>
      <dsp:txXfrm rot="5400000">
        <a:off x="3654546" y="-471297"/>
        <a:ext cx="3883162" cy="5266944"/>
      </dsp:txXfrm>
    </dsp:sp>
    <dsp:sp modelId="{C319D0F8-A42E-4708-9FA0-B645C86F8B4F}">
      <dsp:nvSpPr>
        <dsp:cNvPr id="0" name=""/>
        <dsp:cNvSpPr/>
      </dsp:nvSpPr>
      <dsp:spPr>
        <a:xfrm>
          <a:off x="0" y="0"/>
          <a:ext cx="2962656" cy="432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Nonprofit Sector</a:t>
          </a:r>
          <a:endParaRPr lang="en-US" sz="3200" kern="1200" dirty="0"/>
        </a:p>
      </dsp:txBody>
      <dsp:txXfrm>
        <a:off x="0" y="0"/>
        <a:ext cx="2962656" cy="43243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59CA21-5413-4001-BCE5-23AE4C3CB7D7}">
      <dsp:nvSpPr>
        <dsp:cNvPr id="0" name=""/>
        <dsp:cNvSpPr/>
      </dsp:nvSpPr>
      <dsp:spPr>
        <a:xfrm>
          <a:off x="0" y="0"/>
          <a:ext cx="8229600" cy="43251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Factors that influence advocacy</a:t>
          </a:r>
          <a:endParaRPr lang="en-US" sz="4400" kern="1200" dirty="0"/>
        </a:p>
      </dsp:txBody>
      <dsp:txXfrm>
        <a:off x="0" y="0"/>
        <a:ext cx="8229600" cy="1297533"/>
      </dsp:txXfrm>
    </dsp:sp>
    <dsp:sp modelId="{BE9374C1-A8F4-4FFB-AC84-59D7124E7C8A}">
      <dsp:nvSpPr>
        <dsp:cNvPr id="0" name=""/>
        <dsp:cNvSpPr/>
      </dsp:nvSpPr>
      <dsp:spPr>
        <a:xfrm>
          <a:off x="822960" y="1297744"/>
          <a:ext cx="6583680" cy="41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Funding and resources </a:t>
          </a:r>
          <a:endParaRPr lang="en-US" sz="2300" kern="1200" dirty="0"/>
        </a:p>
      </dsp:txBody>
      <dsp:txXfrm>
        <a:off x="822960" y="1297744"/>
        <a:ext cx="6583680" cy="415246"/>
      </dsp:txXfrm>
    </dsp:sp>
    <dsp:sp modelId="{B32A67A5-3A36-4B88-9164-46B1A506219E}">
      <dsp:nvSpPr>
        <dsp:cNvPr id="0" name=""/>
        <dsp:cNvSpPr/>
      </dsp:nvSpPr>
      <dsp:spPr>
        <a:xfrm>
          <a:off x="822960" y="1776875"/>
          <a:ext cx="6583680" cy="41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Environmental changes and political climate</a:t>
          </a:r>
          <a:endParaRPr lang="en-US" sz="2300" kern="1200" dirty="0"/>
        </a:p>
      </dsp:txBody>
      <dsp:txXfrm>
        <a:off x="822960" y="1776875"/>
        <a:ext cx="6583680" cy="415246"/>
      </dsp:txXfrm>
    </dsp:sp>
    <dsp:sp modelId="{0BA5F2F8-D7D7-490F-B418-D16DC344FE6C}">
      <dsp:nvSpPr>
        <dsp:cNvPr id="0" name=""/>
        <dsp:cNvSpPr/>
      </dsp:nvSpPr>
      <dsp:spPr>
        <a:xfrm>
          <a:off x="822960" y="2256006"/>
          <a:ext cx="6583680" cy="41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Organization’s mission</a:t>
          </a:r>
          <a:endParaRPr lang="en-US" sz="2300" kern="1200" dirty="0"/>
        </a:p>
      </dsp:txBody>
      <dsp:txXfrm>
        <a:off x="822960" y="2256006"/>
        <a:ext cx="6583680" cy="415246"/>
      </dsp:txXfrm>
    </dsp:sp>
    <dsp:sp modelId="{3B5F3C43-C3FA-4436-A01D-0668EACE5F40}">
      <dsp:nvSpPr>
        <dsp:cNvPr id="0" name=""/>
        <dsp:cNvSpPr/>
      </dsp:nvSpPr>
      <dsp:spPr>
        <a:xfrm>
          <a:off x="822960" y="2735137"/>
          <a:ext cx="6583680" cy="41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Membership in coalitions and associations</a:t>
          </a:r>
          <a:endParaRPr lang="en-US" sz="2300" kern="1200" dirty="0"/>
        </a:p>
      </dsp:txBody>
      <dsp:txXfrm>
        <a:off x="822960" y="2735137"/>
        <a:ext cx="6583680" cy="415246"/>
      </dsp:txXfrm>
    </dsp:sp>
    <dsp:sp modelId="{8AA5BBE5-06B5-4B13-B482-0C52E083AD96}">
      <dsp:nvSpPr>
        <dsp:cNvPr id="0" name=""/>
        <dsp:cNvSpPr/>
      </dsp:nvSpPr>
      <dsp:spPr>
        <a:xfrm>
          <a:off x="822960" y="3214267"/>
          <a:ext cx="6583680" cy="41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Tax laws</a:t>
          </a:r>
          <a:endParaRPr lang="en-US" sz="2300" kern="1200" dirty="0"/>
        </a:p>
      </dsp:txBody>
      <dsp:txXfrm>
        <a:off x="822960" y="3214267"/>
        <a:ext cx="6583680" cy="415246"/>
      </dsp:txXfrm>
    </dsp:sp>
    <dsp:sp modelId="{117E8745-9365-4243-8C50-C6085CF3351A}">
      <dsp:nvSpPr>
        <dsp:cNvPr id="0" name=""/>
        <dsp:cNvSpPr/>
      </dsp:nvSpPr>
      <dsp:spPr>
        <a:xfrm>
          <a:off x="822960" y="3693398"/>
          <a:ext cx="6583680" cy="415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Professionalization </a:t>
          </a:r>
          <a:endParaRPr lang="en-US" sz="2300" kern="1200" dirty="0"/>
        </a:p>
      </dsp:txBody>
      <dsp:txXfrm>
        <a:off x="822960" y="3693398"/>
        <a:ext cx="6583680" cy="4152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22D0-9C6D-4465-B446-847679627660}" type="datetimeFigureOut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8B8B9-AE18-4B6A-83EF-41757B31F6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411B0-89AF-4A35-BD24-A4249062C17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-365760">
              <a:buFont typeface="Arial" pitchFamily="34" charset="0"/>
              <a:buNone/>
              <a:tabLst>
                <a:tab pos="365760" algn="l"/>
              </a:tabLs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8B8B9-AE18-4B6A-83EF-41757B31F68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E7F7D16-51B8-404D-9086-472CCC3FA1B5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6218-FDBC-4137-8CCB-1F0F69DB9DC2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FF0B-0C32-4F48-9E30-6509B4AF56FE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B13F-4011-4FC7-8CA6-B798EA98399A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D738-B949-453F-902D-D8AB99D07B19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0A68-A0AE-4C14-8104-33C465543636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69190-D63C-4CFE-8534-D6E59A70FE9A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16B5B9-78C4-453C-A128-C0EF652743DA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89A7-0F80-46DB-B2E4-45C723F257AB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C5B0-1046-4D10-BA2D-824877CD2CA5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E065-3165-4AEF-B48A-3EB325434CD9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2A5505-408E-47A6-A944-4A402106164B}" type="datetime1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9FBBD4-5BA1-49A9-A3FE-E3A3CAAD6C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pub/irs-pdf/f5768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353762"/>
          </a:xfrm>
        </p:spPr>
        <p:txBody>
          <a:bodyPr>
            <a:normAutofit/>
          </a:bodyPr>
          <a:lstStyle/>
          <a:p>
            <a:r>
              <a:rPr lang="en-US" dirty="0" smtClean="0"/>
              <a:t>Advocacy by Human </a:t>
            </a:r>
            <a:r>
              <a:rPr lang="en-US" dirty="0"/>
              <a:t>Service Organizations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274320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2800" dirty="0" smtClean="0"/>
              <a:t>Marcela Sarmiento Mellinger, </a:t>
            </a:r>
            <a:r>
              <a:rPr lang="en-US" sz="2800" dirty="0" err="1" smtClean="0"/>
              <a:t>MSW</a:t>
            </a:r>
            <a:r>
              <a:rPr lang="en-US" sz="2800" dirty="0" smtClean="0"/>
              <a:t>, Ph.D. </a:t>
            </a:r>
          </a:p>
          <a:p>
            <a:r>
              <a:rPr lang="en-US" sz="2800" dirty="0" smtClean="0"/>
              <a:t>University of Maryland at Baltimore County</a:t>
            </a:r>
          </a:p>
          <a:p>
            <a:r>
              <a:rPr lang="en-US" sz="2800" dirty="0" smtClean="0"/>
              <a:t>School of Social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6288" y="6492240"/>
            <a:ext cx="747712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4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Availability or convenience sample </a:t>
            </a:r>
          </a:p>
          <a:p>
            <a:pPr lvl="0"/>
            <a:r>
              <a:rPr lang="en-US" dirty="0" smtClean="0"/>
              <a:t>Northeast Georgia Region</a:t>
            </a:r>
          </a:p>
          <a:p>
            <a:pPr lvl="0"/>
            <a:r>
              <a:rPr lang="en-US" dirty="0" smtClean="0"/>
              <a:t>Sample size = 72 organizations</a:t>
            </a:r>
          </a:p>
          <a:p>
            <a:pPr lvl="0"/>
            <a:r>
              <a:rPr lang="en-US" dirty="0" smtClean="0"/>
              <a:t>Sampling criteria: </a:t>
            </a:r>
          </a:p>
          <a:p>
            <a:pPr lvl="1"/>
            <a:r>
              <a:rPr lang="en-US" dirty="0" smtClean="0"/>
              <a:t>501(c)3 NPOs</a:t>
            </a:r>
          </a:p>
          <a:p>
            <a:pPr lvl="1"/>
            <a:r>
              <a:rPr lang="en-US" dirty="0" smtClean="0"/>
              <a:t>Provide assistance to promote individual, social, economic, and psychological well being</a:t>
            </a:r>
          </a:p>
          <a:p>
            <a:pPr lvl="1"/>
            <a:r>
              <a:rPr lang="en-US" dirty="0" smtClean="0"/>
              <a:t>Excluded: strictly medical and educational organizations</a:t>
            </a:r>
            <a:endParaRPr lang="en-US" sz="1800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administered electronic survey</a:t>
            </a:r>
          </a:p>
          <a:p>
            <a:pPr lvl="1"/>
            <a:r>
              <a:rPr lang="en-US" dirty="0" smtClean="0"/>
              <a:t>One time administration </a:t>
            </a:r>
          </a:p>
          <a:p>
            <a:r>
              <a:rPr lang="en-US" dirty="0" smtClean="0"/>
              <a:t>Survey construction based on literature and practice wisdom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Descriptive statistics – Sample Characteristics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Variable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Value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Number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Mean (</a:t>
                      </a:r>
                      <a:r>
                        <a:rPr lang="en-US" sz="2000" i="1" dirty="0">
                          <a:latin typeface="Times New Roman"/>
                          <a:ea typeface="SimSun"/>
                        </a:rPr>
                        <a:t>SD</a:t>
                      </a:r>
                      <a:r>
                        <a:rPr lang="en-US" sz="2000" dirty="0">
                          <a:latin typeface="Times New Roman"/>
                          <a:ea typeface="SimSun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Type of </a:t>
                      </a:r>
                      <a:r>
                        <a:rPr lang="en-US" sz="1800" dirty="0" err="1">
                          <a:latin typeface="Times New Roman"/>
                          <a:ea typeface="SimSun"/>
                        </a:rPr>
                        <a:t>NPO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Non-faith-based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Faith-based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63 (87.5%)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9 (12.5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%)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Age of organization (years in operation)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Range 1-187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32.1 (32.5)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Total annual budget (size)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Budget </a:t>
                      </a:r>
                      <a:r>
                        <a:rPr lang="en-US" sz="1800" dirty="0">
                          <a:latin typeface="Times New Roman"/>
                          <a:ea typeface="SimSun"/>
                        </a:rPr>
                        <a:t>categories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Range $11,980 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en-US" sz="1800" baseline="0" dirty="0" smtClean="0"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$15,000,000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Small &lt; </a:t>
                      </a:r>
                      <a:r>
                        <a:rPr lang="en-US" sz="1800" dirty="0">
                          <a:latin typeface="Times New Roman"/>
                          <a:ea typeface="SimSun"/>
                        </a:rPr>
                        <a:t>$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500,000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Medium  $500,001 - 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    </a:t>
                      </a:r>
                      <a:r>
                        <a:rPr lang="en-US" sz="1800" dirty="0">
                          <a:latin typeface="Times New Roman"/>
                          <a:ea typeface="SimSun"/>
                        </a:rPr>
                        <a:t>$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3,000,000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Large 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&gt; </a:t>
                      </a:r>
                      <a:r>
                        <a:rPr lang="en-US" sz="1800" dirty="0">
                          <a:latin typeface="Times New Roman"/>
                          <a:ea typeface="SimSun"/>
                        </a:rPr>
                        <a:t>$3,000,001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41 </a:t>
                      </a:r>
                      <a:r>
                        <a:rPr lang="en-US" sz="1800" dirty="0">
                          <a:latin typeface="Times New Roman"/>
                          <a:ea typeface="SimSun"/>
                        </a:rPr>
                        <a:t>(57%) </a:t>
                      </a: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16 (22.2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15 (20.8%)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$2,144,288 (3796947)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Results: Predictor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09600" y="1981199"/>
          <a:ext cx="8077200" cy="4495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478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/>
                          <a:ea typeface="SimSun"/>
                        </a:rPr>
                        <a:t>Variable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SimSun"/>
                        </a:rPr>
                        <a:t>Value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SimSun"/>
                        </a:rPr>
                        <a:t>Number (%)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/>
                          <a:ea typeface="SimSun"/>
                        </a:rPr>
                        <a:t>Mean (SD)</a:t>
                      </a:r>
                    </a:p>
                  </a:txBody>
                  <a:tcPr marL="73025" marR="73025" marT="0" marB="0"/>
                </a:tc>
              </a:tr>
              <a:tr h="660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SimSun"/>
                        </a:rPr>
                        <a:t>Formalization </a:t>
                      </a:r>
                      <a:endParaRPr lang="en-US" sz="2400" dirty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SimSun"/>
                        </a:rPr>
                        <a:t>Range</a:t>
                      </a:r>
                      <a:r>
                        <a:rPr lang="en-US" sz="2400" dirty="0">
                          <a:latin typeface="Times New Roman"/>
                          <a:ea typeface="SimSun"/>
                        </a:rPr>
                        <a:t>: 0 - 5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SimSun"/>
                        </a:rPr>
                        <a:t>4.2 </a:t>
                      </a:r>
                      <a:r>
                        <a:rPr lang="en-US" sz="2400" dirty="0">
                          <a:latin typeface="Times New Roman"/>
                          <a:ea typeface="SimSun"/>
                        </a:rPr>
                        <a:t>(1.2</a:t>
                      </a:r>
                      <a:r>
                        <a:rPr lang="en-US" sz="2400" dirty="0" smtClean="0">
                          <a:latin typeface="Times New Roman"/>
                          <a:ea typeface="SimSun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 smtClean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</a:tr>
              <a:tr h="1119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Clinical identity 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Yes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No 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8 (11.1%)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64 (88.9</a:t>
                      </a:r>
                      <a:r>
                        <a:rPr lang="en-US" sz="2400" dirty="0" smtClean="0">
                          <a:latin typeface="Times New Roman"/>
                          <a:ea typeface="SimSun"/>
                        </a:rPr>
                        <a:t>%)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</a:tr>
              <a:tr h="1119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Funding 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Restricted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Unrestricted </a:t>
                      </a:r>
                      <a:endParaRPr lang="en-US" sz="2400" dirty="0" smtClean="0">
                        <a:latin typeface="Times New Roman"/>
                        <a:ea typeface="SimSu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45 (33.3)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55 (33.3)</a:t>
                      </a:r>
                    </a:p>
                  </a:txBody>
                  <a:tcPr marL="73025" marR="73025" marT="0" marB="0"/>
                </a:tc>
              </a:tr>
              <a:tr h="1119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Knowledge of the </a:t>
                      </a:r>
                      <a:r>
                        <a:rPr lang="en-US" sz="2400" dirty="0" smtClean="0">
                          <a:latin typeface="Times New Roman"/>
                          <a:ea typeface="SimSun"/>
                        </a:rPr>
                        <a:t>law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SimSun"/>
                        </a:rPr>
                        <a:t>Range: 0 - 8</a:t>
                      </a: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SimSu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SimSun"/>
                        </a:rPr>
                        <a:t>4.3 (2.5)</a:t>
                      </a: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Results: Outcome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1336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1148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Target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Frequency of advocacy participation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SimSun"/>
                        </a:rPr>
                        <a:t>Percentage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Legislative Federal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Never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Extremely 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Medium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High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22.9%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50%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14.3%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7.1%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5.7%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Legislative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Never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Extremely 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Medium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High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22.9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37.1%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14.3%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21.4%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4.3%</a:t>
                      </a: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Legislative 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Never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Extremely 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Medium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High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20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37.1%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21.4%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17.2%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4.3%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Target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</a:rPr>
                        <a:t>Frequency of advocacy participation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/>
                          <a:ea typeface="SimSun"/>
                        </a:rPr>
                        <a:t>Percentage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Agency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Never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Extremely 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Medium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High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21.4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18.6%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27.1%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12.9%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Legal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Never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Extremely 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Medium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High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SimSun"/>
                        </a:rPr>
                        <a:t>48.6</a:t>
                      </a: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32.9%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11.4%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2.8%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4.3%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Never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Extremely 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Medium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High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21.4%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32.9%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24.3%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SimSun"/>
                        </a:rPr>
                        <a:t>11.4%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Predicted?</a:t>
            </a:r>
            <a:br>
              <a:rPr lang="en-US" dirty="0" smtClean="0"/>
            </a:br>
            <a:r>
              <a:rPr lang="en-US" dirty="0" smtClean="0"/>
              <a:t>Overall Advocacy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9088"/>
            <a:ext cx="8229600" cy="3867912"/>
          </a:xfrm>
        </p:spPr>
        <p:txBody>
          <a:bodyPr/>
          <a:lstStyle/>
          <a:p>
            <a:r>
              <a:rPr lang="en-US" dirty="0" smtClean="0"/>
              <a:t>Knowledge of the lobbying law predicted advocacy participation </a:t>
            </a:r>
          </a:p>
          <a:p>
            <a:r>
              <a:rPr lang="en-US" dirty="0" smtClean="0"/>
              <a:t>Relationship between variables was negative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human service leaders be involved in advocacy?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438400"/>
          <a:ext cx="79248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Advocacy? </a:t>
                      </a:r>
                      <a:endParaRPr lang="en-US" sz="24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Why?</a:t>
                      </a:r>
                      <a:endParaRPr lang="en-US" sz="24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When?</a:t>
                      </a:r>
                      <a:endParaRPr lang="en-US" sz="24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How?</a:t>
                      </a:r>
                      <a:endParaRPr lang="en-US" sz="24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 what level?</a:t>
                      </a: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 should be the target?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Predicted?</a:t>
            </a:r>
            <a:br>
              <a:rPr lang="en-US" dirty="0" smtClean="0"/>
            </a:br>
            <a:r>
              <a:rPr lang="en-US" dirty="0" smtClean="0"/>
              <a:t>Structure of Advocacy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37688"/>
            <a:ext cx="8229600" cy="3258312"/>
          </a:xfrm>
        </p:spPr>
        <p:txBody>
          <a:bodyPr/>
          <a:lstStyle/>
          <a:p>
            <a:r>
              <a:rPr lang="en-US" dirty="0" smtClean="0"/>
              <a:t>Formalization predicted structure of advocacy </a:t>
            </a:r>
          </a:p>
          <a:p>
            <a:r>
              <a:rPr lang="en-US" dirty="0" smtClean="0"/>
              <a:t>Relationship between variables was positive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Predicted?</a:t>
            </a:r>
            <a:br>
              <a:rPr lang="en-US" dirty="0" smtClean="0"/>
            </a:br>
            <a:r>
              <a:rPr lang="en-US" dirty="0" smtClean="0"/>
              <a:t>Targets of Advocacy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9088"/>
            <a:ext cx="8229600" cy="3867912"/>
          </a:xfrm>
        </p:spPr>
        <p:txBody>
          <a:bodyPr/>
          <a:lstStyle/>
          <a:p>
            <a:r>
              <a:rPr lang="en-US" dirty="0" smtClean="0"/>
              <a:t>Knowledge of lobbying law predicted all targets except legal (courts)</a:t>
            </a:r>
          </a:p>
          <a:p>
            <a:pPr lvl="1"/>
            <a:r>
              <a:rPr lang="en-US" sz="2800" dirty="0" smtClean="0"/>
              <a:t>Relationship between variables was positive</a:t>
            </a:r>
          </a:p>
          <a:p>
            <a:r>
              <a:rPr lang="en-US" dirty="0" smtClean="0"/>
              <a:t>Restricted funding only predicted legislative advocacy at the state level</a:t>
            </a:r>
          </a:p>
          <a:p>
            <a:r>
              <a:rPr lang="en-US" dirty="0" smtClean="0"/>
              <a:t>None of the predictor variables predicted legal advocacy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Limitations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r>
              <a:rPr lang="en-US" dirty="0" smtClean="0"/>
              <a:t>Advocacy definition was given to participants</a:t>
            </a:r>
          </a:p>
          <a:p>
            <a:r>
              <a:rPr lang="en-US" dirty="0" smtClean="0"/>
              <a:t>Non-random sample</a:t>
            </a:r>
          </a:p>
          <a:p>
            <a:r>
              <a:rPr lang="en-US" dirty="0" smtClean="0"/>
              <a:t>Lack of instruments to measure advocacy targets.  Scales used were new</a:t>
            </a:r>
          </a:p>
          <a:p>
            <a:r>
              <a:rPr lang="en-US" dirty="0" smtClean="0"/>
              <a:t>Low response rate (72 cases out of 435)</a:t>
            </a:r>
          </a:p>
          <a:p>
            <a:r>
              <a:rPr lang="en-US" dirty="0" smtClean="0"/>
              <a:t>Topic—potential fear of addressing an area that may be perceived as a threat to survival </a:t>
            </a:r>
          </a:p>
          <a:p>
            <a:r>
              <a:rPr lang="en-US" dirty="0" smtClean="0"/>
              <a:t>Length of survey may have decreased participation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visibility for </a:t>
            </a:r>
            <a:r>
              <a:rPr lang="en-US" dirty="0" err="1" smtClean="0"/>
              <a:t>NPOs</a:t>
            </a:r>
            <a:r>
              <a:rPr lang="en-US" dirty="0" smtClean="0"/>
              <a:t> within community</a:t>
            </a:r>
          </a:p>
          <a:p>
            <a:r>
              <a:rPr lang="en-US" dirty="0" smtClean="0"/>
              <a:t>Increased legitimacy for </a:t>
            </a:r>
            <a:r>
              <a:rPr lang="en-US" dirty="0" err="1" smtClean="0"/>
              <a:t>NPOs</a:t>
            </a:r>
            <a:r>
              <a:rPr lang="en-US" dirty="0" smtClean="0"/>
              <a:t> within community</a:t>
            </a:r>
          </a:p>
          <a:p>
            <a:r>
              <a:rPr lang="en-US" dirty="0" smtClean="0"/>
              <a:t>A seat at decision making table and a voice when decisions are made </a:t>
            </a:r>
          </a:p>
          <a:p>
            <a:pPr lvl="1"/>
            <a:r>
              <a:rPr lang="en-US" dirty="0" smtClean="0"/>
              <a:t>At public policy level and beyond</a:t>
            </a:r>
          </a:p>
          <a:p>
            <a:r>
              <a:rPr lang="en-US" dirty="0" smtClean="0"/>
              <a:t>Administration issues:</a:t>
            </a:r>
          </a:p>
          <a:p>
            <a:pPr lvl="1"/>
            <a:r>
              <a:rPr lang="en-US" dirty="0" smtClean="0"/>
              <a:t>Staffing </a:t>
            </a:r>
          </a:p>
          <a:p>
            <a:pPr lvl="1"/>
            <a:r>
              <a:rPr lang="en-US" dirty="0" smtClean="0"/>
              <a:t>Training (staff and board)</a:t>
            </a:r>
          </a:p>
          <a:p>
            <a:pPr lvl="1"/>
            <a:r>
              <a:rPr lang="en-US" dirty="0" smtClean="0"/>
              <a:t>Resources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-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visibility of </a:t>
            </a:r>
            <a:r>
              <a:rPr lang="en-US" dirty="0" err="1" smtClean="0"/>
              <a:t>NPOs</a:t>
            </a:r>
            <a:r>
              <a:rPr lang="en-US" dirty="0" smtClean="0"/>
              <a:t> where policies are implemented</a:t>
            </a:r>
          </a:p>
          <a:p>
            <a:r>
              <a:rPr lang="en-US" dirty="0" smtClean="0"/>
              <a:t>A voice to the disadvantaged that should not be silenced - ability to inform public policy </a:t>
            </a:r>
          </a:p>
          <a:p>
            <a:r>
              <a:rPr lang="en-US" dirty="0" smtClean="0"/>
              <a:t>Relationships with those in positions of authority </a:t>
            </a:r>
          </a:p>
          <a:p>
            <a:r>
              <a:rPr lang="en-US" dirty="0" smtClean="0"/>
              <a:t>Exploration of advocacy beyond the legislative level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(lobbying)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depends! Are you advocating or lobbying? </a:t>
            </a:r>
          </a:p>
          <a:p>
            <a:pPr lvl="1"/>
            <a:r>
              <a:rPr lang="en-US" dirty="0" smtClean="0"/>
              <a:t>At what level, federal, state, or local?</a:t>
            </a:r>
          </a:p>
          <a:p>
            <a:pPr lvl="1"/>
            <a:r>
              <a:rPr lang="en-US" dirty="0" smtClean="0"/>
              <a:t>Which target, legislative, agency, legal, or community?</a:t>
            </a:r>
          </a:p>
          <a:p>
            <a:r>
              <a:rPr lang="en-US" dirty="0" smtClean="0"/>
              <a:t>Federal level has regulations for lobbying</a:t>
            </a:r>
          </a:p>
          <a:p>
            <a:pPr lvl="1"/>
            <a:r>
              <a:rPr lang="en-US" dirty="0" smtClean="0"/>
              <a:t>The “substantial rule” </a:t>
            </a:r>
          </a:p>
          <a:p>
            <a:pPr lvl="1"/>
            <a:r>
              <a:rPr lang="en-US" dirty="0" smtClean="0"/>
              <a:t>The “H elector” rule or “expenditure test”</a:t>
            </a:r>
          </a:p>
          <a:p>
            <a:pPr lvl="2"/>
            <a:r>
              <a:rPr lang="en-US" dirty="0" smtClean="0"/>
              <a:t>Limits on expenditures are based on a formula </a:t>
            </a:r>
          </a:p>
          <a:p>
            <a:pPr lvl="1"/>
            <a:r>
              <a:rPr lang="en-US" dirty="0" smtClean="0">
                <a:hlinkClick r:id="rId3"/>
              </a:rPr>
              <a:t>IRS form 5768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about lobbying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substantial rule is not specific (in the law since 1934)</a:t>
            </a:r>
          </a:p>
          <a:p>
            <a:r>
              <a:rPr lang="en-US" dirty="0" smtClean="0"/>
              <a:t>The law does not say that </a:t>
            </a:r>
            <a:r>
              <a:rPr lang="en-US" dirty="0" err="1" smtClean="0"/>
              <a:t>NPOs</a:t>
            </a:r>
            <a:r>
              <a:rPr lang="en-US" dirty="0" smtClean="0"/>
              <a:t> cannot speak out regarding public policy, but it does say they cannot lobby “substantially”</a:t>
            </a:r>
          </a:p>
          <a:p>
            <a:r>
              <a:rPr lang="en-US" dirty="0" smtClean="0"/>
              <a:t>In reality, legislators need to and should interact with </a:t>
            </a:r>
            <a:r>
              <a:rPr lang="en-US" dirty="0" err="1" smtClean="0"/>
              <a:t>NPO</a:t>
            </a:r>
            <a:r>
              <a:rPr lang="en-US" dirty="0" smtClean="0"/>
              <a:t> leaders</a:t>
            </a:r>
          </a:p>
          <a:p>
            <a:r>
              <a:rPr lang="en-US" dirty="0" smtClean="0"/>
              <a:t>Communication for educational purposes is not considered lobbying</a:t>
            </a:r>
          </a:p>
          <a:p>
            <a:r>
              <a:rPr lang="en-US" dirty="0" smtClean="0"/>
              <a:t>Testifying or offering advice is not considered lobbying</a:t>
            </a:r>
          </a:p>
          <a:p>
            <a:r>
              <a:rPr lang="en-US" dirty="0" smtClean="0"/>
              <a:t>This only applies to the legislative branch of government</a:t>
            </a:r>
          </a:p>
          <a:p>
            <a:pPr lvl="1"/>
            <a:r>
              <a:rPr lang="en-US" dirty="0" smtClean="0"/>
              <a:t>Going to the executive branch or judicial branch is not covered by the law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an H elector, the </a:t>
            </a:r>
            <a:r>
              <a:rPr lang="en-US" dirty="0" err="1" smtClean="0"/>
              <a:t>NPO</a:t>
            </a:r>
            <a:r>
              <a:rPr lang="en-US" dirty="0" smtClean="0"/>
              <a:t> is no longer governed by the “substantial rule”</a:t>
            </a:r>
          </a:p>
          <a:p>
            <a:r>
              <a:rPr lang="en-US" dirty="0" smtClean="0"/>
              <a:t>Part of the Tax Reform Act of 1976 </a:t>
            </a:r>
          </a:p>
          <a:p>
            <a:r>
              <a:rPr lang="en-US" dirty="0" smtClean="0"/>
              <a:t>Two sliding scale formulas</a:t>
            </a:r>
          </a:p>
          <a:p>
            <a:pPr lvl="1"/>
            <a:r>
              <a:rPr lang="en-US" dirty="0" smtClean="0"/>
              <a:t>Direct lobbying of legislators </a:t>
            </a:r>
          </a:p>
          <a:p>
            <a:pPr lvl="2"/>
            <a:r>
              <a:rPr lang="en-US" dirty="0" err="1" smtClean="0"/>
              <a:t>NPOs</a:t>
            </a:r>
            <a:r>
              <a:rPr lang="en-US" dirty="0" smtClean="0"/>
              <a:t> with budgets of up to $500,000 can spend 20% of all their expenditures on direct lobbying</a:t>
            </a:r>
          </a:p>
          <a:p>
            <a:pPr lvl="2"/>
            <a:r>
              <a:rPr lang="en-US" dirty="0" err="1" smtClean="0"/>
              <a:t>NPOs</a:t>
            </a:r>
            <a:r>
              <a:rPr lang="en-US" dirty="0" smtClean="0"/>
              <a:t> with budgets $1.5-$17 million, can spend $225,000 + 5% of the budget over $1.5 million</a:t>
            </a:r>
          </a:p>
          <a:p>
            <a:pPr lvl="1"/>
            <a:r>
              <a:rPr lang="en-US" dirty="0" smtClean="0"/>
              <a:t>Grass-roots lobbying</a:t>
            </a:r>
          </a:p>
          <a:p>
            <a:pPr lvl="2"/>
            <a:r>
              <a:rPr lang="en-US" dirty="0" smtClean="0"/>
              <a:t>Allows </a:t>
            </a:r>
            <a:r>
              <a:rPr lang="en-US" dirty="0" err="1" smtClean="0"/>
              <a:t>NPOs</a:t>
            </a:r>
            <a:r>
              <a:rPr lang="en-US" dirty="0" smtClean="0"/>
              <a:t> to spend up to one fourth of the total allowable lobbying expenditures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BBD4-5BA1-49A9-A3FE-E3A3CAAD6C2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Partisan political action violates the law</a:t>
            </a:r>
          </a:p>
          <a:p>
            <a:pPr lvl="1"/>
            <a:r>
              <a:rPr lang="en-US" dirty="0" smtClean="0"/>
              <a:t>No endorsement of candidates for public office</a:t>
            </a:r>
          </a:p>
          <a:p>
            <a:pPr lvl="1"/>
            <a:r>
              <a:rPr lang="en-US" dirty="0" smtClean="0"/>
              <a:t>Do not use government funds to lobby congress</a:t>
            </a:r>
          </a:p>
          <a:p>
            <a:r>
              <a:rPr lang="en-US" dirty="0" smtClean="0"/>
              <a:t>It is alright to:</a:t>
            </a:r>
          </a:p>
          <a:p>
            <a:pPr lvl="1"/>
            <a:r>
              <a:rPr lang="en-US" dirty="0" smtClean="0"/>
              <a:t>Focus your efforts on policy and regulation changes</a:t>
            </a:r>
          </a:p>
          <a:p>
            <a:pPr lvl="1"/>
            <a:r>
              <a:rPr lang="en-US" dirty="0" smtClean="0"/>
              <a:t>Focus on clarifying or seeking change of governmental roles and responsibilities</a:t>
            </a:r>
          </a:p>
          <a:p>
            <a:pPr lvl="1"/>
            <a:r>
              <a:rPr lang="en-US" dirty="0" smtClean="0"/>
              <a:t>Bring awareness of public interest issues </a:t>
            </a:r>
          </a:p>
          <a:p>
            <a:pPr lvl="1"/>
            <a:r>
              <a:rPr lang="en-US" dirty="0" smtClean="0"/>
              <a:t>Educate legislators, administrators, judges, and community leaders </a:t>
            </a:r>
          </a:p>
          <a:p>
            <a:pPr lvl="1"/>
            <a:r>
              <a:rPr lang="en-US" dirty="0" smtClean="0"/>
              <a:t>Develop relationships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2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3279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“Nonprofit</a:t>
                      </a:r>
                      <a:r>
                        <a:rPr lang="en-US" sz="3200" baseline="0" dirty="0" smtClean="0"/>
                        <a:t> organizations can and should lobby. It isn’t difficult.  It isn’t mysterious.  It isn’t expensive.  It is not an unnatural act.  It is a responsibility to those we serve and support, and it is a proper role for nonprofits.” </a:t>
                      </a:r>
                    </a:p>
                    <a:p>
                      <a:endParaRPr lang="en-US" sz="28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Ron </a:t>
                      </a:r>
                      <a:r>
                        <a:rPr lang="en-US" sz="2000" baseline="0" dirty="0" err="1" smtClean="0"/>
                        <a:t>Cretaro</a:t>
                      </a:r>
                      <a:r>
                        <a:rPr lang="en-US" sz="2000" baseline="0" dirty="0" smtClean="0"/>
                        <a:t>, CAN Executive Director, and </a:t>
                      </a:r>
                    </a:p>
                    <a:p>
                      <a:r>
                        <a:rPr lang="en-US" sz="2000" baseline="0" dirty="0" smtClean="0"/>
                        <a:t>Marcia </a:t>
                      </a:r>
                      <a:r>
                        <a:rPr lang="en-US" sz="2000" baseline="0" dirty="0" err="1" smtClean="0"/>
                        <a:t>Avner</a:t>
                      </a:r>
                      <a:r>
                        <a:rPr lang="en-US" sz="2000" baseline="0" dirty="0" smtClean="0"/>
                        <a:t>, Director of Public Policy, Minnesota Council of Nonprofits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Nonprofits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51376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Boris, E. T., &amp; Mosher-Williams, R. (1998). Nonprofit advocacy organizations: Assessing the definitions, classifications, and data. </a:t>
            </a:r>
            <a:r>
              <a:rPr lang="en-US" sz="3200" i="1" dirty="0" smtClean="0"/>
              <a:t>Nonprofit and Voluntary Sector Quarterly, 27</a:t>
            </a:r>
            <a:r>
              <a:rPr lang="en-US" sz="3200" dirty="0" smtClean="0"/>
              <a:t>, 488-506.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Donaldson, L. P. (2008). Developing a progressive advocacy program within a human services agency. </a:t>
            </a:r>
            <a:r>
              <a:rPr lang="en-US" sz="3200" i="1" dirty="0" smtClean="0"/>
              <a:t>Administration in Social Work, 32</a:t>
            </a:r>
            <a:r>
              <a:rPr lang="en-US" sz="3200" dirty="0" smtClean="0"/>
              <a:t>, 25-48.</a:t>
            </a:r>
          </a:p>
          <a:p>
            <a:pPr lvl="0"/>
            <a:endParaRPr lang="en-US" sz="3200" dirty="0" smtClean="0"/>
          </a:p>
          <a:p>
            <a:r>
              <a:rPr lang="en-US" sz="3200" dirty="0" smtClean="0"/>
              <a:t>Ezell, M. (2001). </a:t>
            </a:r>
            <a:r>
              <a:rPr lang="en-US" sz="3200" i="1" dirty="0" smtClean="0"/>
              <a:t>Advocacy in the human services.</a:t>
            </a:r>
            <a:r>
              <a:rPr lang="en-US" sz="3200" dirty="0" smtClean="0"/>
              <a:t> Belmont, CA: Brooks/Cole.</a:t>
            </a:r>
          </a:p>
          <a:p>
            <a:pPr lvl="0"/>
            <a:endParaRPr lang="en-US" sz="3200" dirty="0" smtClean="0"/>
          </a:p>
          <a:p>
            <a:r>
              <a:rPr lang="en-US" sz="3200" dirty="0" err="1" smtClean="0"/>
              <a:t>Frumkin</a:t>
            </a:r>
            <a:r>
              <a:rPr lang="en-US" sz="3200" dirty="0" smtClean="0"/>
              <a:t>, P., &amp; </a:t>
            </a:r>
            <a:r>
              <a:rPr lang="en-US" sz="3200" dirty="0" err="1" smtClean="0"/>
              <a:t>Galaskiewicz</a:t>
            </a:r>
            <a:r>
              <a:rPr lang="en-US" sz="3200" dirty="0" smtClean="0"/>
              <a:t>, J. (2004). Institutional isomorphism and public sector  organizations. </a:t>
            </a:r>
            <a:r>
              <a:rPr lang="en-US" sz="3200" i="1" dirty="0" smtClean="0"/>
              <a:t>Journal of Public Administration Research and Theory, 14</a:t>
            </a:r>
            <a:r>
              <a:rPr lang="en-US" sz="3200" dirty="0" smtClean="0"/>
              <a:t>, 283-307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err="1" smtClean="0"/>
              <a:t>Gibelman</a:t>
            </a:r>
            <a:r>
              <a:rPr lang="en-US" sz="2400" dirty="0" smtClean="0"/>
              <a:t>, M., &amp; Kraft, S. (1996). Advocacy as a core agency program: Planning considerations  for voluntary human service agencies. </a:t>
            </a:r>
            <a:r>
              <a:rPr lang="en-US" sz="2400" i="1" dirty="0" smtClean="0"/>
              <a:t>Administration in Social Work, 20</a:t>
            </a:r>
            <a:r>
              <a:rPr lang="en-US" sz="2400" dirty="0" smtClean="0"/>
              <a:t>, 43-59 </a:t>
            </a:r>
          </a:p>
          <a:p>
            <a:endParaRPr lang="en-US" sz="2300" dirty="0" smtClean="0"/>
          </a:p>
          <a:p>
            <a:r>
              <a:rPr lang="en-US" sz="2300" dirty="0" smtClean="0"/>
              <a:t>Kramer, R. M. (1981). </a:t>
            </a:r>
            <a:r>
              <a:rPr lang="en-US" sz="2300" i="1" dirty="0" smtClean="0"/>
              <a:t>Voluntary agencies in the welfare state.</a:t>
            </a:r>
            <a:r>
              <a:rPr lang="en-US" sz="2300" dirty="0" smtClean="0"/>
              <a:t> Berkeley, CA: University of California Press.</a:t>
            </a:r>
          </a:p>
          <a:p>
            <a:pPr>
              <a:buNone/>
            </a:pPr>
            <a:endParaRPr lang="en-US" sz="2300" dirty="0" smtClean="0"/>
          </a:p>
          <a:p>
            <a:r>
              <a:rPr lang="en-US" sz="2300" dirty="0" err="1" smtClean="0"/>
              <a:t>Leiter</a:t>
            </a:r>
            <a:r>
              <a:rPr lang="en-US" sz="2300" dirty="0" smtClean="0"/>
              <a:t>, J. (2005). Structural isomorphism in Australian nonprofit organizations. </a:t>
            </a:r>
            <a:r>
              <a:rPr lang="en-US" sz="2300" i="1" dirty="0" err="1" smtClean="0"/>
              <a:t>Voluntas</a:t>
            </a:r>
            <a:r>
              <a:rPr lang="en-US" sz="2300" i="1" dirty="0" smtClean="0"/>
              <a:t>: International Journal of Voluntary and Nonprofit Organizations, 16</a:t>
            </a:r>
            <a:r>
              <a:rPr lang="en-US" sz="2300" dirty="0" smtClean="0"/>
              <a:t>, 1-31</a:t>
            </a:r>
          </a:p>
          <a:p>
            <a:pPr>
              <a:buNone/>
            </a:pPr>
            <a:endParaRPr lang="en-US" sz="2300" dirty="0" smtClean="0"/>
          </a:p>
          <a:p>
            <a:r>
              <a:rPr lang="en-US" sz="2300" dirty="0" smtClean="0"/>
              <a:t>Mosley, J. E. (2006). The policy advocacy of human service nonprofits: How institutional and environmental conditions shape advocacy involvement. </a:t>
            </a:r>
            <a:r>
              <a:rPr lang="en-US" sz="2300" i="1" dirty="0" smtClean="0"/>
              <a:t>Unpublished doctoral dissertation</a:t>
            </a:r>
            <a:r>
              <a:rPr lang="en-US" sz="2300" dirty="0" smtClean="0"/>
              <a:t>. Los Angeles, CA: University of California Los Angeles.</a:t>
            </a:r>
          </a:p>
          <a:p>
            <a:endParaRPr lang="en-US" sz="2300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err="1" smtClean="0"/>
              <a:t>Ruef</a:t>
            </a:r>
            <a:r>
              <a:rPr lang="en-US" sz="2400" dirty="0" smtClean="0"/>
              <a:t>, M. M., &amp; Scott, W. R. (1998). A multidimensional model of organizational legitimacy: Hospital survival in changing institutional environments. </a:t>
            </a:r>
            <a:r>
              <a:rPr lang="en-US" sz="2400" i="1" dirty="0" smtClean="0"/>
              <a:t>Administrative Science  Quarterly, 43</a:t>
            </a:r>
            <a:r>
              <a:rPr lang="en-US" sz="2400" dirty="0" smtClean="0"/>
              <a:t>, 877-904.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Salamon</a:t>
            </a:r>
            <a:r>
              <a:rPr lang="en-US" sz="2400" dirty="0" smtClean="0"/>
              <a:t>, L. M. (2002). </a:t>
            </a:r>
            <a:r>
              <a:rPr lang="en-US" sz="2400" i="1" dirty="0" smtClean="0"/>
              <a:t>The state of nonprofit America.</a:t>
            </a:r>
            <a:r>
              <a:rPr lang="en-US" sz="2400" dirty="0" smtClean="0"/>
              <a:t> Washington, DC: Brookings Institution Press.</a:t>
            </a:r>
          </a:p>
          <a:p>
            <a:pPr lvl="0"/>
            <a:endParaRPr lang="en-US" sz="2400" dirty="0" smtClean="0"/>
          </a:p>
          <a:p>
            <a:r>
              <a:rPr lang="en-US" sz="2400" dirty="0" smtClean="0"/>
              <a:t>Schneider, R. L., &amp; Netting, F. E. (1999). Influencing social policy in a time of devolution: Upholding social work's great tradition. </a:t>
            </a:r>
            <a:r>
              <a:rPr lang="en-US" sz="2400" i="1" dirty="0" smtClean="0"/>
              <a:t>Social Work, 44</a:t>
            </a:r>
            <a:r>
              <a:rPr lang="en-US" sz="2400" dirty="0" smtClean="0"/>
              <a:t>, 349-357.</a:t>
            </a:r>
          </a:p>
          <a:p>
            <a:pPr lvl="0">
              <a:buNone/>
            </a:pPr>
            <a:endParaRPr lang="en-US" sz="2400" dirty="0" smtClean="0"/>
          </a:p>
          <a:p>
            <a:r>
              <a:rPr lang="en-US" sz="2400" dirty="0" smtClean="0"/>
              <a:t>Scott, W. R. (2001). </a:t>
            </a:r>
            <a:r>
              <a:rPr lang="en-US" sz="2400" i="1" dirty="0" smtClean="0"/>
              <a:t>Institutions and organizations.</a:t>
            </a:r>
            <a:r>
              <a:rPr lang="en-US" sz="2400" dirty="0" smtClean="0"/>
              <a:t> Thousand Oaks, CA: Sage Publications, Inc.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Taylor, E. D. (1987). </a:t>
            </a:r>
            <a:r>
              <a:rPr lang="en-US" sz="2400" i="1" dirty="0" smtClean="0"/>
              <a:t>From issue to action: An advocacy program model.</a:t>
            </a:r>
            <a:r>
              <a:rPr lang="en-US" sz="2400" dirty="0" smtClean="0"/>
              <a:t> Lancaster, PA: Family Service.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Action taken on behalf of a group</a:t>
            </a:r>
          </a:p>
          <a:p>
            <a:r>
              <a:rPr lang="en-US" dirty="0" smtClean="0"/>
              <a:t>Goal is broad level change</a:t>
            </a:r>
          </a:p>
          <a:p>
            <a:pPr lvl="0"/>
            <a:r>
              <a:rPr lang="en-US" dirty="0" smtClean="0"/>
              <a:t>Through advocacy, human service nonprofit organizations (</a:t>
            </a:r>
            <a:r>
              <a:rPr lang="en-US" dirty="0" err="1" smtClean="0"/>
              <a:t>NPO</a:t>
            </a:r>
            <a:r>
              <a:rPr lang="en-US" dirty="0" smtClean="0"/>
              <a:t>) have: </a:t>
            </a:r>
          </a:p>
          <a:p>
            <a:pPr lvl="1"/>
            <a:r>
              <a:rPr lang="en-US" dirty="0" smtClean="0"/>
              <a:t>Identified social problems</a:t>
            </a:r>
          </a:p>
          <a:p>
            <a:pPr lvl="1"/>
            <a:r>
              <a:rPr lang="en-US" dirty="0" smtClean="0"/>
              <a:t>Protected basic human rights</a:t>
            </a:r>
          </a:p>
          <a:p>
            <a:pPr lvl="1"/>
            <a:r>
              <a:rPr lang="en-US" dirty="0" smtClean="0"/>
              <a:t>Provided a voice to social, political, cultural, and community affairs </a:t>
            </a:r>
          </a:p>
          <a:p>
            <a:pPr lvl="1"/>
            <a:r>
              <a:rPr lang="en-US" dirty="0" smtClean="0"/>
              <a:t>Acted as critics and guardians to bring about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agreement on one definition of advocacy</a:t>
            </a:r>
          </a:p>
          <a:p>
            <a:pPr lvl="1"/>
            <a:r>
              <a:rPr lang="en-US" dirty="0" smtClean="0"/>
              <a:t>Emphasis on different aspects of advocacy depending on context</a:t>
            </a:r>
          </a:p>
          <a:p>
            <a:pPr lvl="0"/>
            <a:r>
              <a:rPr lang="en-US" dirty="0" smtClean="0"/>
              <a:t>Points of agreement:</a:t>
            </a:r>
          </a:p>
          <a:p>
            <a:pPr lvl="1"/>
            <a:r>
              <a:rPr lang="en-US" dirty="0" smtClean="0"/>
              <a:t>Advocacy: intervention on behalf of others</a:t>
            </a:r>
          </a:p>
          <a:p>
            <a:pPr lvl="1"/>
            <a:r>
              <a:rPr lang="en-US" dirty="0" smtClean="0"/>
              <a:t>Macro or cause advocacy: action taken on behalf of a group of people</a:t>
            </a:r>
          </a:p>
          <a:p>
            <a:pPr lvl="1"/>
            <a:r>
              <a:rPr lang="en-US" dirty="0" smtClean="0"/>
              <a:t>Micro or individual advocacy: action taken on behalf of one person or family </a:t>
            </a:r>
          </a:p>
          <a:p>
            <a:pPr lvl="1"/>
            <a:r>
              <a:rPr lang="en-US" dirty="0" smtClean="0"/>
              <a:t>Advocacy: active not passive </a:t>
            </a:r>
          </a:p>
          <a:p>
            <a:r>
              <a:rPr lang="en-US" dirty="0" smtClean="0"/>
              <a:t>Advocacy as a political activity is the most commonly used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Most research includes only legislative advocacy</a:t>
            </a:r>
          </a:p>
          <a:p>
            <a:pPr lvl="1"/>
            <a:r>
              <a:rPr lang="en-US" dirty="0" smtClean="0"/>
              <a:t>Is intervention at other levels advocacy?  </a:t>
            </a:r>
          </a:p>
          <a:p>
            <a:pPr lvl="0"/>
            <a:r>
              <a:rPr lang="en-US" dirty="0" smtClean="0"/>
              <a:t>Scope of advocacy participation</a:t>
            </a:r>
          </a:p>
          <a:p>
            <a:pPr lvl="1"/>
            <a:r>
              <a:rPr lang="en-US" dirty="0" smtClean="0"/>
              <a:t>Studies yield conflicting findings </a:t>
            </a:r>
          </a:p>
          <a:p>
            <a:pPr lvl="1"/>
            <a:r>
              <a:rPr lang="en-US" dirty="0" smtClean="0"/>
              <a:t>Organizations are believed to participate in advocacy but intensity of participation is unclear </a:t>
            </a:r>
          </a:p>
          <a:p>
            <a:pPr lvl="1"/>
            <a:r>
              <a:rPr lang="en-US" dirty="0" smtClean="0"/>
              <a:t>Activities utilized seen as peripheral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Literature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advocacy among organizations</a:t>
            </a:r>
          </a:p>
          <a:p>
            <a:pPr lvl="1"/>
            <a:r>
              <a:rPr lang="en-US" dirty="0" smtClean="0"/>
              <a:t>Conceptually important, but there is a lack of systematic research</a:t>
            </a:r>
          </a:p>
          <a:p>
            <a:r>
              <a:rPr lang="en-US" dirty="0" smtClean="0"/>
              <a:t>Advocacy Targets</a:t>
            </a:r>
          </a:p>
          <a:p>
            <a:pPr lvl="1"/>
            <a:r>
              <a:rPr lang="en-US" dirty="0" smtClean="0"/>
              <a:t>Advocacy is a broad concept that includes legislative advocacy but also advocacy at other levels </a:t>
            </a:r>
            <a:r>
              <a:rPr lang="en-US" sz="1400" dirty="0" smtClean="0"/>
              <a:t>(Ezell, 2001)</a:t>
            </a:r>
          </a:p>
          <a:p>
            <a:pPr lvl="2"/>
            <a:r>
              <a:rPr lang="en-US" dirty="0" smtClean="0"/>
              <a:t>Administrative </a:t>
            </a:r>
          </a:p>
          <a:p>
            <a:pPr lvl="2"/>
            <a:r>
              <a:rPr lang="en-US" dirty="0" smtClean="0"/>
              <a:t>Legal</a:t>
            </a:r>
          </a:p>
          <a:p>
            <a:pPr lvl="2"/>
            <a:r>
              <a:rPr lang="en-US" dirty="0" smtClean="0"/>
              <a:t>Community 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Literature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Study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Explore institutional factors that influence advocacy behavior of human service nonprofit organizations</a:t>
            </a:r>
          </a:p>
          <a:p>
            <a:r>
              <a:rPr lang="en-US" dirty="0" smtClean="0"/>
              <a:t>Where? 	</a:t>
            </a:r>
          </a:p>
          <a:p>
            <a:pPr lvl="1"/>
            <a:r>
              <a:rPr lang="en-US" dirty="0" smtClean="0"/>
              <a:t>Northeast Georgia region</a:t>
            </a:r>
          </a:p>
          <a:p>
            <a:r>
              <a:rPr lang="en-US" dirty="0" smtClean="0"/>
              <a:t>Regarding:</a:t>
            </a:r>
          </a:p>
          <a:p>
            <a:pPr lvl="1"/>
            <a:r>
              <a:rPr lang="en-US" dirty="0" smtClean="0"/>
              <a:t>Overall advocacy participation</a:t>
            </a:r>
          </a:p>
          <a:p>
            <a:pPr lvl="1"/>
            <a:r>
              <a:rPr lang="en-US" dirty="0" smtClean="0"/>
              <a:t>Structure  of advocacy</a:t>
            </a:r>
          </a:p>
          <a:p>
            <a:pPr lvl="1"/>
            <a:r>
              <a:rPr lang="en-US" dirty="0" smtClean="0"/>
              <a:t>Targets of advocacy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/>
          <a:p>
            <a:fld id="{D29FBBD4-5BA1-49A9-A3FE-E3A3CAAD6C2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3">
      <a:dk1>
        <a:sysClr val="windowText" lastClr="000000"/>
      </a:dk1>
      <a:lt1>
        <a:srgbClr val="E9E5DC"/>
      </a:lt1>
      <a:dk2>
        <a:srgbClr val="696464"/>
      </a:dk2>
      <a:lt2>
        <a:srgbClr val="E9E5DC"/>
      </a:lt2>
      <a:accent1>
        <a:srgbClr val="540404"/>
      </a:accent1>
      <a:accent2>
        <a:srgbClr val="540404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2347</TotalTime>
  <Words>1802</Words>
  <Application>Microsoft Office PowerPoint</Application>
  <PresentationFormat>On-screen Show (4:3)</PresentationFormat>
  <Paragraphs>405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Advocacy by Human Service Organizations </vt:lpstr>
      <vt:lpstr>Should human service leaders be involved in advocacy?</vt:lpstr>
      <vt:lpstr>Nonprofits</vt:lpstr>
      <vt:lpstr>Advocacy</vt:lpstr>
      <vt:lpstr>Review of the Literature</vt:lpstr>
      <vt:lpstr>Review of the Literature</vt:lpstr>
      <vt:lpstr>Review of the Literature </vt:lpstr>
      <vt:lpstr>Review of the Literature</vt:lpstr>
      <vt:lpstr>Purpose of Study </vt:lpstr>
      <vt:lpstr>Conceptual Framework</vt:lpstr>
      <vt:lpstr>Study</vt:lpstr>
      <vt:lpstr>Sample</vt:lpstr>
      <vt:lpstr>Procedure</vt:lpstr>
      <vt:lpstr>Descriptive statistics – Sample Characteristics </vt:lpstr>
      <vt:lpstr>Results: Predictor Variables</vt:lpstr>
      <vt:lpstr>Results: Outcome variables</vt:lpstr>
      <vt:lpstr>Results</vt:lpstr>
      <vt:lpstr>Results </vt:lpstr>
      <vt:lpstr>What Was Predicted? Overall Advocacy Participation </vt:lpstr>
      <vt:lpstr>What Was Predicted? Structure of Advocacy </vt:lpstr>
      <vt:lpstr>What Was Predicted? Targets of Advocacy </vt:lpstr>
      <vt:lpstr>Limitations </vt:lpstr>
      <vt:lpstr>Implications - Practice</vt:lpstr>
      <vt:lpstr>Implications - Policy </vt:lpstr>
      <vt:lpstr>How Much (lobbying) Can We Do?</vt:lpstr>
      <vt:lpstr>A bit about lobbying </vt:lpstr>
      <vt:lpstr>H electors</vt:lpstr>
      <vt:lpstr>What to do</vt:lpstr>
      <vt:lpstr>Slide 29</vt:lpstr>
      <vt:lpstr>References</vt:lpstr>
      <vt:lpstr>References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Structure and Strategy within Nonprofit Human Service Organizations </dc:title>
  <dc:creator> </dc:creator>
  <cp:lastModifiedBy>Amanda</cp:lastModifiedBy>
  <cp:revision>332</cp:revision>
  <dcterms:created xsi:type="dcterms:W3CDTF">2010-08-16T14:31:23Z</dcterms:created>
  <dcterms:modified xsi:type="dcterms:W3CDTF">2011-06-16T21:40:16Z</dcterms:modified>
</cp:coreProperties>
</file>